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61" r:id="rId3"/>
    <p:sldId id="258" r:id="rId4"/>
    <p:sldId id="259" r:id="rId5"/>
    <p:sldId id="260" r:id="rId6"/>
    <p:sldId id="263" r:id="rId7"/>
    <p:sldId id="264" r:id="rId8"/>
    <p:sldId id="265" r:id="rId9"/>
    <p:sldId id="262"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7" d="100"/>
          <a:sy n="87" d="100"/>
        </p:scale>
        <p:origin x="52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D2748FCF-C40B-40D6-A78A-AA692F48EEAE}" type="datetimeFigureOut">
              <a:rPr lang="pt-PT" smtClean="0"/>
              <a:t>26/08/2022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1605ADC-967A-4B01-AB81-794F1EBA2D7A}" type="slidenum">
              <a:rPr lang="pt-PT" smtClean="0"/>
              <a:t>‹#›</a:t>
            </a:fld>
            <a:endParaRPr lang="pt-PT"/>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pt-PT"/>
              <a:t>Clique para editar o estilo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D2748FCF-C40B-40D6-A78A-AA692F48EEAE}" type="datetimeFigureOut">
              <a:rPr lang="pt-PT" smtClean="0"/>
              <a:t>26/08/2022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D2748FCF-C40B-40D6-A78A-AA692F48EEAE}" type="datetimeFigureOut">
              <a:rPr lang="pt-PT" smtClean="0"/>
              <a:t>26/08/2022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pt-PT"/>
              <a:t>Clique para editar o estilo</a:t>
            </a:r>
            <a:endParaRPr lang="en-US" dirty="0"/>
          </a:p>
        </p:txBody>
      </p:sp>
      <p:sp>
        <p:nvSpPr>
          <p:cNvPr id="4" name="Date Placeholder 3"/>
          <p:cNvSpPr>
            <a:spLocks noGrp="1"/>
          </p:cNvSpPr>
          <p:nvPr>
            <p:ph type="dt" sz="half" idx="10"/>
          </p:nvPr>
        </p:nvSpPr>
        <p:spPr/>
        <p:txBody>
          <a:bodyPr/>
          <a:lstStyle/>
          <a:p>
            <a:fld id="{D2748FCF-C40B-40D6-A78A-AA692F48EEAE}" type="datetimeFigureOut">
              <a:rPr lang="pt-PT" smtClean="0"/>
              <a:t>26/08/2022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1605ADC-967A-4B01-AB81-794F1EBA2D7A}" type="slidenum">
              <a:rPr lang="pt-PT" smtClean="0"/>
              <a:t>‹#›</a:t>
            </a:fld>
            <a:endParaRPr lang="pt-PT"/>
          </a:p>
        </p:txBody>
      </p:sp>
      <p:sp>
        <p:nvSpPr>
          <p:cNvPr id="8" name="Content Placeholder 7"/>
          <p:cNvSpPr>
            <a:spLocks noGrp="1"/>
          </p:cNvSpPr>
          <p:nvPr>
            <p:ph sz="quarter" idx="13"/>
          </p:nvPr>
        </p:nvSpPr>
        <p:spPr>
          <a:xfrm>
            <a:off x="812800" y="1600200"/>
            <a:ext cx="10566400" cy="411480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pt-PT"/>
              <a:t>Clique para editar o estilo</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D2748FCF-C40B-40D6-A78A-AA692F48EEAE}" type="datetimeFigureOut">
              <a:rPr lang="pt-PT" smtClean="0"/>
              <a:t>26/08/2022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2" name="Title 1"/>
          <p:cNvSpPr>
            <a:spLocks noGrp="1"/>
          </p:cNvSpPr>
          <p:nvPr>
            <p:ph type="title"/>
          </p:nvPr>
        </p:nvSpPr>
        <p:spPr>
          <a:xfrm>
            <a:off x="812800" y="274638"/>
            <a:ext cx="10566400" cy="1143000"/>
          </a:xfrm>
        </p:spPr>
        <p:txBody>
          <a:bodyPr/>
          <a:lstStyle/>
          <a:p>
            <a:r>
              <a:rPr lang="pt-PT"/>
              <a:t>Clique para editar o estilo</a:t>
            </a:r>
            <a:endParaRPr lang="en-US" dirty="0"/>
          </a:p>
        </p:txBody>
      </p:sp>
      <p:sp>
        <p:nvSpPr>
          <p:cNvPr id="5" name="Date Placeholder 4"/>
          <p:cNvSpPr>
            <a:spLocks noGrp="1"/>
          </p:cNvSpPr>
          <p:nvPr>
            <p:ph type="dt" sz="half" idx="10"/>
          </p:nvPr>
        </p:nvSpPr>
        <p:spPr/>
        <p:txBody>
          <a:bodyPr/>
          <a:lstStyle/>
          <a:p>
            <a:fld id="{D2748FCF-C40B-40D6-A78A-AA692F48EEAE}" type="datetimeFigureOut">
              <a:rPr lang="pt-PT" smtClean="0"/>
              <a:t>26/08/2022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pt-PT"/>
              <a:t>Clique para editar o estilo</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7" name="Date Placeholder 6"/>
          <p:cNvSpPr>
            <a:spLocks noGrp="1"/>
          </p:cNvSpPr>
          <p:nvPr>
            <p:ph type="dt" sz="half" idx="10"/>
          </p:nvPr>
        </p:nvSpPr>
        <p:spPr/>
        <p:txBody>
          <a:bodyPr/>
          <a:lstStyle/>
          <a:p>
            <a:fld id="{D2748FCF-C40B-40D6-A78A-AA692F48EEAE}" type="datetimeFigureOut">
              <a:rPr lang="pt-PT" smtClean="0"/>
              <a:t>26/08/2022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2748FCF-C40B-40D6-A78A-AA692F48EEAE}" type="datetimeFigureOut">
              <a:rPr lang="pt-PT" smtClean="0"/>
              <a:t>26/08/2022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48FCF-C40B-40D6-A78A-AA692F48EEAE}" type="datetimeFigureOut">
              <a:rPr lang="pt-PT" smtClean="0"/>
              <a:t>26/08/2022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pt-PT"/>
              <a:t>Clique para editar o estilo</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D2748FCF-C40B-40D6-A78A-AA692F48EEAE}" type="datetimeFigureOut">
              <a:rPr lang="pt-PT" smtClean="0"/>
              <a:t>26/08/2022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pt-PT"/>
              <a:t>Clique para editar o estilo</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D2748FCF-C40B-40D6-A78A-AA692F48EEAE}" type="datetimeFigureOut">
              <a:rPr lang="pt-PT" smtClean="0"/>
              <a:t>26/08/2022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1605ADC-967A-4B01-AB81-794F1EBA2D7A}"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pt-PT"/>
              <a:t>Clique para editar o estilo</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2748FCF-C40B-40D6-A78A-AA692F48EEAE}" type="datetimeFigureOut">
              <a:rPr lang="pt-PT" smtClean="0"/>
              <a:t>26/08/2022</a:t>
            </a:fld>
            <a:endParaRPr lang="pt-PT"/>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t-PT"/>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91605ADC-967A-4B01-AB81-794F1EBA2D7A}" type="slidenum">
              <a:rPr lang="pt-PT" smtClean="0"/>
              <a:t>‹#›</a:t>
            </a:fld>
            <a:endParaRPr lang="pt-PT"/>
          </a:p>
        </p:txBody>
      </p:sp>
    </p:spTree>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9730" y="337588"/>
            <a:ext cx="9144000" cy="1106487"/>
          </a:xfrm>
        </p:spPr>
        <p:txBody>
          <a:bodyPr>
            <a:noAutofit/>
          </a:bodyPr>
          <a:lstStyle/>
          <a:p>
            <a:r>
              <a:rPr lang="pt-PT" sz="8000" b="1" dirty="0" err="1">
                <a:ln w="9525">
                  <a:solidFill>
                    <a:schemeClr val="bg1"/>
                  </a:solidFill>
                  <a:prstDash val="solid"/>
                </a:ln>
                <a:solidFill>
                  <a:srgbClr val="FFC000"/>
                </a:solidFill>
                <a:effectLst>
                  <a:outerShdw blurRad="12700" dist="38100" dir="2700000" algn="tl" rotWithShape="0">
                    <a:schemeClr val="bg1">
                      <a:lumMod val="50000"/>
                    </a:schemeClr>
                  </a:outerShdw>
                </a:effectLst>
              </a:rPr>
              <a:t>Drugs</a:t>
            </a:r>
            <a:endParaRPr lang="pt-PT" sz="8000" b="1" dirty="0">
              <a:solidFill>
                <a:srgbClr val="FFC000"/>
              </a:solidFill>
              <a:effectLst>
                <a:outerShdw blurRad="38100" dist="38100" dir="2700000" algn="tl">
                  <a:srgbClr val="000000">
                    <a:alpha val="43137"/>
                  </a:srgbClr>
                </a:outerShdw>
              </a:effectLst>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277" y="1566860"/>
            <a:ext cx="5167312" cy="3444875"/>
          </a:xfrm>
          <a:prstGeom prst="rect">
            <a:avLst/>
          </a:prstGeom>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938" t="39467" r="18228" b="41783"/>
          <a:stretch/>
        </p:blipFill>
        <p:spPr bwMode="auto">
          <a:xfrm>
            <a:off x="2641600" y="5214935"/>
            <a:ext cx="6908800" cy="137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009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93077" y="386862"/>
            <a:ext cx="10855569" cy="2308324"/>
          </a:xfrm>
          <a:prstGeom prst="rect">
            <a:avLst/>
          </a:prstGeom>
          <a:noFill/>
        </p:spPr>
        <p:txBody>
          <a:bodyPr wrap="square" rtlCol="0">
            <a:spAutoFit/>
          </a:bodyPr>
          <a:lstStyle/>
          <a:p>
            <a:r>
              <a:rPr lang="en-US" sz="2400" dirty="0"/>
              <a:t>     Today drugs are something widely used. A lot of people try, but our question is: </a:t>
            </a:r>
          </a:p>
          <a:p>
            <a:r>
              <a:rPr lang="en-US" sz="2400" b="1" i="1" dirty="0"/>
              <a:t>     </a:t>
            </a:r>
            <a:r>
              <a:rPr lang="en-US" sz="2400" b="1" i="1" dirty="0">
                <a:sym typeface="Wingdings"/>
              </a:rPr>
              <a:t>  </a:t>
            </a:r>
            <a:r>
              <a:rPr lang="en-US" sz="2400" b="1" i="1" dirty="0"/>
              <a:t>What are drugs and are they good for us?</a:t>
            </a:r>
            <a:br>
              <a:rPr lang="en-US" sz="2400" dirty="0"/>
            </a:br>
            <a:r>
              <a:rPr lang="en-US" sz="2400" dirty="0"/>
              <a:t>     Well, drugs are substances which have a psychological effect when ingested or introduced in our body. And no, they aren´t good. They can be really dangerous for you. </a:t>
            </a:r>
          </a:p>
          <a:p>
            <a:r>
              <a:rPr lang="en-US" sz="2400" dirty="0"/>
              <a:t>      That´s why we´re going to present you some types of drugs, their consequences and other facts that you might know.</a:t>
            </a:r>
            <a:endParaRPr lang="pt-PT" sz="2400" dirty="0"/>
          </a:p>
        </p:txBody>
      </p:sp>
      <p:sp>
        <p:nvSpPr>
          <p:cNvPr id="5" name="CaixaDeTexto 4"/>
          <p:cNvSpPr txBox="1"/>
          <p:nvPr/>
        </p:nvSpPr>
        <p:spPr>
          <a:xfrm>
            <a:off x="3434862" y="4548555"/>
            <a:ext cx="8405446" cy="1938992"/>
          </a:xfrm>
          <a:prstGeom prst="rect">
            <a:avLst/>
          </a:prstGeom>
          <a:noFill/>
        </p:spPr>
        <p:txBody>
          <a:bodyPr wrap="square" rtlCol="0">
            <a:spAutoFit/>
          </a:bodyPr>
          <a:lstStyle/>
          <a:p>
            <a:pPr algn="r"/>
            <a:r>
              <a:rPr lang="en-US" sz="2400" dirty="0"/>
              <a:t>There ´re various types of drugs like cocaine, </a:t>
            </a:r>
            <a:r>
              <a:rPr lang="en-US" sz="2400" dirty="0" err="1"/>
              <a:t>adderall</a:t>
            </a:r>
            <a:r>
              <a:rPr lang="en-US" sz="2400" dirty="0"/>
              <a:t>, </a:t>
            </a:r>
            <a:r>
              <a:rPr lang="en-US" sz="2400" dirty="0" err="1"/>
              <a:t>ritalin</a:t>
            </a:r>
            <a:r>
              <a:rPr lang="en-US" sz="2400" dirty="0"/>
              <a:t>, marijuana…</a:t>
            </a:r>
          </a:p>
          <a:p>
            <a:pPr algn="r"/>
            <a:r>
              <a:rPr lang="en-US" sz="2400" dirty="0"/>
              <a:t>These are classic ones, but there´s one special that I´m going to focus on</a:t>
            </a:r>
          </a:p>
          <a:p>
            <a:pPr algn="r"/>
            <a:r>
              <a:rPr lang="en-US" sz="2400" dirty="0"/>
              <a:t>and its name is ECSTASY.</a:t>
            </a:r>
          </a:p>
          <a:p>
            <a:pPr algn="r"/>
            <a:r>
              <a:rPr lang="en-US" sz="2400" dirty="0"/>
              <a:t>Ecstasy is one of the most dangerous. So dangerous that could be deadly.</a:t>
            </a:r>
            <a:endParaRPr lang="pt-PT" sz="2400" dirty="0"/>
          </a:p>
        </p:txBody>
      </p:sp>
      <p:pic>
        <p:nvPicPr>
          <p:cNvPr id="1026" name="Picture 2" descr="Resultado de imagem para cocaine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13" y="2745462"/>
            <a:ext cx="2611277" cy="1572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adderal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729" y="2745462"/>
            <a:ext cx="2657963" cy="15720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ritalin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739" y="2462749"/>
            <a:ext cx="1547160" cy="20149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marijuana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5436" y="2617240"/>
            <a:ext cx="2274564" cy="170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603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1000"/>
                                        <p:tgtEl>
                                          <p:spTgt spid="1030"/>
                                        </p:tgtEl>
                                      </p:cBhvr>
                                    </p:animEffect>
                                    <p:anim calcmode="lin" valueType="num">
                                      <p:cBhvr>
                                        <p:cTn id="32" dur="1000" fill="hold"/>
                                        <p:tgtEl>
                                          <p:spTgt spid="1030"/>
                                        </p:tgtEl>
                                        <p:attrNameLst>
                                          <p:attrName>ppt_x</p:attrName>
                                        </p:attrNameLst>
                                      </p:cBhvr>
                                      <p:tavLst>
                                        <p:tav tm="0">
                                          <p:val>
                                            <p:strVal val="#ppt_x"/>
                                          </p:val>
                                        </p:tav>
                                        <p:tav tm="100000">
                                          <p:val>
                                            <p:strVal val="#ppt_x"/>
                                          </p:val>
                                        </p:tav>
                                      </p:tavLst>
                                    </p:anim>
                                    <p:anim calcmode="lin" valueType="num">
                                      <p:cBhvr>
                                        <p:cTn id="3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1000"/>
                                        <p:tgtEl>
                                          <p:spTgt spid="1032"/>
                                        </p:tgtEl>
                                      </p:cBhvr>
                                    </p:animEffect>
                                    <p:anim calcmode="lin" valueType="num">
                                      <p:cBhvr>
                                        <p:cTn id="39" dur="1000" fill="hold"/>
                                        <p:tgtEl>
                                          <p:spTgt spid="1032"/>
                                        </p:tgtEl>
                                        <p:attrNameLst>
                                          <p:attrName>ppt_x</p:attrName>
                                        </p:attrNameLst>
                                      </p:cBhvr>
                                      <p:tavLst>
                                        <p:tav tm="0">
                                          <p:val>
                                            <p:strVal val="#ppt_x"/>
                                          </p:val>
                                        </p:tav>
                                        <p:tav tm="100000">
                                          <p:val>
                                            <p:strVal val="#ppt_x"/>
                                          </p:val>
                                        </p:tav>
                                      </p:tavLst>
                                    </p:anim>
                                    <p:anim calcmode="lin" valueType="num">
                                      <p:cBhvr>
                                        <p:cTn id="4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354" y="735798"/>
            <a:ext cx="8628188" cy="1293028"/>
          </a:xfrm>
        </p:spPr>
        <p:txBody>
          <a:bodyPr/>
          <a:lstStyle/>
          <a:p>
            <a:r>
              <a:rPr lang="pt-PT" b="1" dirty="0" err="1">
                <a:solidFill>
                  <a:srgbClr val="FFC000"/>
                </a:solidFill>
                <a:effectLst>
                  <a:outerShdw blurRad="38100" dist="38100" dir="2700000" algn="tl">
                    <a:srgbClr val="000000">
                      <a:alpha val="43137"/>
                    </a:srgbClr>
                  </a:outerShdw>
                </a:effectLst>
              </a:rPr>
              <a:t>Characteristics</a:t>
            </a:r>
            <a:r>
              <a:rPr lang="pt-PT" b="1" dirty="0">
                <a:solidFill>
                  <a:srgbClr val="FFC000"/>
                </a:solidFill>
                <a:effectLst>
                  <a:outerShdw blurRad="38100" dist="38100" dir="2700000" algn="tl">
                    <a:srgbClr val="000000">
                      <a:alpha val="43137"/>
                    </a:srgbClr>
                  </a:outerShdw>
                </a:effectLst>
              </a:rPr>
              <a:t> </a:t>
            </a:r>
            <a:r>
              <a:rPr lang="pt-PT" b="1" dirty="0" err="1">
                <a:solidFill>
                  <a:srgbClr val="FFC000"/>
                </a:solidFill>
                <a:effectLst>
                  <a:outerShdw blurRad="38100" dist="38100" dir="2700000" algn="tl">
                    <a:srgbClr val="000000">
                      <a:alpha val="43137"/>
                    </a:srgbClr>
                  </a:outerShdw>
                </a:effectLst>
              </a:rPr>
              <a:t>and</a:t>
            </a:r>
            <a:r>
              <a:rPr lang="pt-PT" b="1" dirty="0">
                <a:solidFill>
                  <a:srgbClr val="FFC000"/>
                </a:solidFill>
                <a:effectLst>
                  <a:outerShdw blurRad="38100" dist="38100" dir="2700000" algn="tl">
                    <a:srgbClr val="000000">
                      <a:alpha val="43137"/>
                    </a:srgbClr>
                  </a:outerShdw>
                </a:effectLst>
              </a:rPr>
              <a:t> </a:t>
            </a:r>
            <a:r>
              <a:rPr lang="pt-PT" b="1" dirty="0" err="1">
                <a:solidFill>
                  <a:srgbClr val="FFC000"/>
                </a:solidFill>
                <a:effectLst>
                  <a:outerShdw blurRad="38100" dist="38100" dir="2700000" algn="tl">
                    <a:srgbClr val="000000">
                      <a:alpha val="43137"/>
                    </a:srgbClr>
                  </a:outerShdw>
                </a:effectLst>
              </a:rPr>
              <a:t>effects</a:t>
            </a:r>
            <a:r>
              <a:rPr lang="pt-PT" b="1" dirty="0">
                <a:solidFill>
                  <a:srgbClr val="FFC000"/>
                </a:solidFill>
                <a:effectLst>
                  <a:outerShdw blurRad="38100" dist="38100" dir="2700000" algn="tl">
                    <a:srgbClr val="000000">
                      <a:alpha val="43137"/>
                    </a:srgbClr>
                  </a:outerShdw>
                </a:effectLst>
              </a:rPr>
              <a:t> </a:t>
            </a:r>
            <a:r>
              <a:rPr lang="pt-PT" b="1" dirty="0" err="1">
                <a:solidFill>
                  <a:srgbClr val="FFC000"/>
                </a:solidFill>
                <a:effectLst>
                  <a:outerShdw blurRad="38100" dist="38100" dir="2700000" algn="tl">
                    <a:srgbClr val="000000">
                      <a:alpha val="43137"/>
                    </a:srgbClr>
                  </a:outerShdw>
                </a:effectLst>
              </a:rPr>
              <a:t>of</a:t>
            </a:r>
            <a:r>
              <a:rPr lang="pt-PT" b="1" dirty="0">
                <a:solidFill>
                  <a:srgbClr val="FFC000"/>
                </a:solidFill>
                <a:effectLst>
                  <a:outerShdw blurRad="38100" dist="38100" dir="2700000" algn="tl">
                    <a:srgbClr val="000000">
                      <a:alpha val="43137"/>
                    </a:srgbClr>
                  </a:outerShdw>
                </a:effectLst>
              </a:rPr>
              <a:t> </a:t>
            </a:r>
            <a:r>
              <a:rPr lang="pt-PT" b="1" u="sng" dirty="0">
                <a:solidFill>
                  <a:srgbClr val="FFC000"/>
                </a:solidFill>
                <a:effectLst>
                  <a:outerShdw blurRad="38100" dist="38100" dir="2700000" algn="tl">
                    <a:srgbClr val="000000">
                      <a:alpha val="43137"/>
                    </a:srgbClr>
                  </a:outerShdw>
                </a:effectLst>
              </a:rPr>
              <a:t>Ecstasy:</a:t>
            </a:r>
          </a:p>
        </p:txBody>
      </p:sp>
      <p:sp>
        <p:nvSpPr>
          <p:cNvPr id="3" name="Marcador de Posição de Conteúdo 2"/>
          <p:cNvSpPr>
            <a:spLocks noGrp="1"/>
          </p:cNvSpPr>
          <p:nvPr>
            <p:ph sz="quarter" idx="13"/>
          </p:nvPr>
        </p:nvSpPr>
        <p:spPr>
          <a:xfrm>
            <a:off x="328612" y="2180272"/>
            <a:ext cx="10820400" cy="4024125"/>
          </a:xfrm>
        </p:spPr>
        <p:txBody>
          <a:bodyPr>
            <a:normAutofit/>
          </a:bodyPr>
          <a:lstStyle/>
          <a:p>
            <a:r>
              <a:rPr lang="pt-PT" sz="2400" dirty="0"/>
              <a:t>Ecstasy </a:t>
            </a:r>
            <a:r>
              <a:rPr lang="pt-PT" sz="2400" dirty="0" err="1"/>
              <a:t>is</a:t>
            </a:r>
            <a:r>
              <a:rPr lang="pt-PT" sz="2400" dirty="0"/>
              <a:t> </a:t>
            </a:r>
            <a:r>
              <a:rPr lang="pt-PT" sz="2400" dirty="0" err="1"/>
              <a:t>one</a:t>
            </a:r>
            <a:r>
              <a:rPr lang="pt-PT" sz="2400" dirty="0"/>
              <a:t> </a:t>
            </a:r>
            <a:r>
              <a:rPr lang="pt-PT" sz="2400" dirty="0" err="1"/>
              <a:t>of</a:t>
            </a:r>
            <a:r>
              <a:rPr lang="pt-PT" sz="2400" dirty="0"/>
              <a:t> </a:t>
            </a:r>
            <a:r>
              <a:rPr lang="pt-PT" sz="2400" dirty="0" err="1"/>
              <a:t>the</a:t>
            </a:r>
            <a:r>
              <a:rPr lang="pt-PT" sz="2400" dirty="0"/>
              <a:t> </a:t>
            </a:r>
            <a:r>
              <a:rPr lang="pt-PT" sz="2400" dirty="0" err="1"/>
              <a:t>most</a:t>
            </a:r>
            <a:r>
              <a:rPr lang="pt-PT" sz="2400" dirty="0"/>
              <a:t> </a:t>
            </a:r>
            <a:r>
              <a:rPr lang="pt-PT" sz="2400" dirty="0" err="1"/>
              <a:t>used</a:t>
            </a:r>
            <a:r>
              <a:rPr lang="pt-PT" sz="2400" dirty="0"/>
              <a:t> </a:t>
            </a:r>
            <a:r>
              <a:rPr lang="pt-PT" sz="2400" dirty="0" err="1"/>
              <a:t>today</a:t>
            </a:r>
            <a:r>
              <a:rPr lang="pt-PT" sz="2400" dirty="0"/>
              <a:t>, </a:t>
            </a:r>
            <a:r>
              <a:rPr lang="pt-PT" sz="2400" dirty="0" err="1"/>
              <a:t>mainly</a:t>
            </a:r>
            <a:r>
              <a:rPr lang="pt-PT" sz="2400" dirty="0"/>
              <a:t>, </a:t>
            </a:r>
            <a:r>
              <a:rPr lang="pt-PT" sz="2400" dirty="0" err="1"/>
              <a:t>by</a:t>
            </a:r>
            <a:r>
              <a:rPr lang="pt-PT" sz="2400" dirty="0"/>
              <a:t> teenagers;</a:t>
            </a:r>
          </a:p>
          <a:p>
            <a:r>
              <a:rPr lang="pt-PT" sz="2400" dirty="0" err="1"/>
              <a:t>It</a:t>
            </a:r>
            <a:r>
              <a:rPr lang="pt-PT" sz="2400" dirty="0"/>
              <a:t> causes </a:t>
            </a:r>
            <a:r>
              <a:rPr lang="pt-PT" sz="2400" dirty="0" err="1"/>
              <a:t>thirst</a:t>
            </a:r>
            <a:r>
              <a:rPr lang="pt-PT" sz="2400" dirty="0"/>
              <a:t>;</a:t>
            </a:r>
          </a:p>
          <a:p>
            <a:r>
              <a:rPr lang="pt-PT" sz="2400" dirty="0" err="1"/>
              <a:t>It</a:t>
            </a:r>
            <a:r>
              <a:rPr lang="pt-PT" sz="2400" dirty="0"/>
              <a:t> </a:t>
            </a:r>
            <a:r>
              <a:rPr lang="pt-PT" sz="2400" dirty="0" err="1"/>
              <a:t>has</a:t>
            </a:r>
            <a:r>
              <a:rPr lang="pt-PT" sz="2400" dirty="0"/>
              <a:t> no flavor, color </a:t>
            </a:r>
            <a:r>
              <a:rPr lang="pt-PT" sz="2400" dirty="0" err="1"/>
              <a:t>or</a:t>
            </a:r>
            <a:r>
              <a:rPr lang="pt-PT" sz="2400" dirty="0"/>
              <a:t> </a:t>
            </a:r>
            <a:r>
              <a:rPr lang="pt-PT" sz="2400" dirty="0" err="1"/>
              <a:t>smell</a:t>
            </a:r>
            <a:r>
              <a:rPr lang="pt-PT" sz="2400" dirty="0"/>
              <a:t>;</a:t>
            </a:r>
          </a:p>
          <a:p>
            <a:r>
              <a:rPr lang="pt-PT" sz="2400" dirty="0" err="1"/>
              <a:t>It</a:t>
            </a:r>
            <a:r>
              <a:rPr lang="pt-PT" sz="2400" dirty="0"/>
              <a:t> </a:t>
            </a:r>
            <a:r>
              <a:rPr lang="pt-PT" sz="2400" dirty="0" err="1"/>
              <a:t>is</a:t>
            </a:r>
            <a:r>
              <a:rPr lang="pt-PT" sz="2400" dirty="0"/>
              <a:t> </a:t>
            </a:r>
            <a:r>
              <a:rPr lang="pt-PT" sz="2400" dirty="0" err="1"/>
              <a:t>not</a:t>
            </a:r>
            <a:r>
              <a:rPr lang="pt-PT" sz="2400" dirty="0"/>
              <a:t> </a:t>
            </a:r>
            <a:r>
              <a:rPr lang="pt-PT" sz="2400" dirty="0" err="1"/>
              <a:t>easly</a:t>
            </a:r>
            <a:r>
              <a:rPr lang="pt-PT" sz="2400" dirty="0"/>
              <a:t> </a:t>
            </a:r>
            <a:r>
              <a:rPr lang="pt-PT" sz="2400" dirty="0" err="1"/>
              <a:t>detected</a:t>
            </a:r>
            <a:r>
              <a:rPr lang="pt-PT" sz="2400" dirty="0"/>
              <a:t> </a:t>
            </a:r>
            <a:r>
              <a:rPr lang="pt-PT" sz="2400" dirty="0" err="1"/>
              <a:t>by</a:t>
            </a:r>
            <a:r>
              <a:rPr lang="pt-PT" sz="2400" dirty="0"/>
              <a:t> </a:t>
            </a:r>
            <a:r>
              <a:rPr lang="pt-PT" sz="2400" dirty="0" err="1"/>
              <a:t>blood</a:t>
            </a:r>
            <a:r>
              <a:rPr lang="pt-PT" sz="2400" dirty="0"/>
              <a:t> </a:t>
            </a:r>
            <a:r>
              <a:rPr lang="pt-PT" sz="2400" dirty="0" err="1"/>
              <a:t>tests</a:t>
            </a:r>
            <a:r>
              <a:rPr lang="pt-PT" sz="2400" dirty="0"/>
              <a:t>, </a:t>
            </a:r>
            <a:r>
              <a:rPr lang="pt-PT" sz="2400" dirty="0" err="1"/>
              <a:t>what</a:t>
            </a:r>
            <a:r>
              <a:rPr lang="pt-PT" sz="2400" dirty="0"/>
              <a:t> </a:t>
            </a:r>
            <a:r>
              <a:rPr lang="pt-PT" sz="2400" dirty="0" err="1"/>
              <a:t>is</a:t>
            </a:r>
            <a:r>
              <a:rPr lang="pt-PT" sz="2400" dirty="0"/>
              <a:t> </a:t>
            </a:r>
            <a:r>
              <a:rPr lang="pt-PT" sz="2400" dirty="0" err="1"/>
              <a:t>really</a:t>
            </a:r>
            <a:r>
              <a:rPr lang="pt-PT" sz="2400" dirty="0"/>
              <a:t> </a:t>
            </a:r>
            <a:r>
              <a:rPr lang="pt-PT" sz="2400" dirty="0" err="1"/>
              <a:t>bad</a:t>
            </a:r>
            <a:r>
              <a:rPr lang="pt-PT" sz="2400" dirty="0"/>
              <a:t>;</a:t>
            </a:r>
          </a:p>
          <a:p>
            <a:r>
              <a:rPr lang="pt-PT" sz="2400" dirty="0" err="1"/>
              <a:t>Victims</a:t>
            </a:r>
            <a:r>
              <a:rPr lang="pt-PT" sz="2400" dirty="0"/>
              <a:t> </a:t>
            </a:r>
            <a:r>
              <a:rPr lang="pt-PT" sz="2400" dirty="0" err="1"/>
              <a:t>need</a:t>
            </a:r>
            <a:r>
              <a:rPr lang="pt-PT" sz="2400" dirty="0"/>
              <a:t> to </a:t>
            </a:r>
            <a:r>
              <a:rPr lang="pt-PT" sz="2400" dirty="0" err="1"/>
              <a:t>undress</a:t>
            </a:r>
            <a:r>
              <a:rPr lang="pt-PT" sz="2400" dirty="0"/>
              <a:t>, </a:t>
            </a:r>
            <a:r>
              <a:rPr lang="pt-PT" sz="2400" dirty="0" err="1"/>
              <a:t>because</a:t>
            </a:r>
            <a:r>
              <a:rPr lang="pt-PT" sz="2400" dirty="0"/>
              <a:t> </a:t>
            </a:r>
            <a:r>
              <a:rPr lang="pt-PT" sz="2400" dirty="0" err="1"/>
              <a:t>they</a:t>
            </a:r>
            <a:r>
              <a:rPr lang="pt-PT" sz="2400" dirty="0"/>
              <a:t> </a:t>
            </a:r>
            <a:r>
              <a:rPr lang="pt-PT" sz="2400" dirty="0" err="1"/>
              <a:t>feel</a:t>
            </a:r>
            <a:r>
              <a:rPr lang="pt-PT" sz="2400" dirty="0"/>
              <a:t> extreme </a:t>
            </a:r>
            <a:r>
              <a:rPr lang="pt-PT" sz="2400" dirty="0" err="1"/>
              <a:t>heat</a:t>
            </a:r>
            <a:r>
              <a:rPr lang="pt-PT" sz="2400" dirty="0"/>
              <a:t>;</a:t>
            </a:r>
          </a:p>
          <a:p>
            <a:r>
              <a:rPr lang="pt-PT" sz="2400" dirty="0" err="1"/>
              <a:t>It</a:t>
            </a:r>
            <a:r>
              <a:rPr lang="pt-PT" sz="2400" dirty="0"/>
              <a:t> causes sexual </a:t>
            </a:r>
            <a:r>
              <a:rPr lang="pt-PT" sz="2400" dirty="0" err="1"/>
              <a:t>needs</a:t>
            </a:r>
            <a:r>
              <a:rPr lang="pt-PT" sz="2400" dirty="0"/>
              <a:t>;</a:t>
            </a:r>
          </a:p>
        </p:txBody>
      </p:sp>
      <p:pic>
        <p:nvPicPr>
          <p:cNvPr id="2052"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220" y="2719753"/>
            <a:ext cx="4290645" cy="286043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526220" y="5928974"/>
            <a:ext cx="1746734" cy="369332"/>
          </a:xfrm>
          <a:prstGeom prst="rect">
            <a:avLst/>
          </a:prstGeom>
          <a:noFill/>
        </p:spPr>
        <p:txBody>
          <a:bodyPr wrap="square" rtlCol="0">
            <a:spAutoFit/>
          </a:bodyPr>
          <a:lstStyle/>
          <a:p>
            <a:r>
              <a:rPr lang="pt-PT" dirty="0"/>
              <a:t>(</a:t>
            </a:r>
            <a:r>
              <a:rPr lang="pt-PT" dirty="0" err="1"/>
              <a:t>Amy</a:t>
            </a:r>
            <a:r>
              <a:rPr lang="pt-PT" dirty="0"/>
              <a:t> </a:t>
            </a:r>
            <a:r>
              <a:rPr lang="pt-PT" dirty="0" err="1"/>
              <a:t>Winehouse</a:t>
            </a:r>
            <a:r>
              <a:rPr lang="pt-PT" dirty="0"/>
              <a:t>)</a:t>
            </a:r>
          </a:p>
        </p:txBody>
      </p:sp>
    </p:spTree>
    <p:extLst>
      <p:ext uri="{BB962C8B-B14F-4D97-AF65-F5344CB8AC3E}">
        <p14:creationId xmlns:p14="http://schemas.microsoft.com/office/powerpoint/2010/main" val="323102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circle(in)">
                                      <p:cBhvr>
                                        <p:cTn id="54" dur="2000"/>
                                        <p:tgtEl>
                                          <p:spTgt spid="205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5248" y="1151601"/>
            <a:ext cx="8610600" cy="1293028"/>
          </a:xfrm>
        </p:spPr>
        <p:txBody>
          <a:bodyPr/>
          <a:lstStyle/>
          <a:p>
            <a:r>
              <a:rPr lang="en-US" sz="3200" b="1" dirty="0">
                <a:solidFill>
                  <a:srgbClr val="FFC000"/>
                </a:solidFill>
                <a:effectLst>
                  <a:outerShdw blurRad="38100" dist="38100" dir="2700000" algn="tl">
                    <a:srgbClr val="000000">
                      <a:alpha val="43137"/>
                    </a:srgbClr>
                  </a:outerShdw>
                </a:effectLst>
              </a:rPr>
              <a:t>Ways in which ecstasy can be presented:</a:t>
            </a:r>
            <a:endParaRPr lang="pt-PT" sz="3200" b="1" dirty="0">
              <a:solidFill>
                <a:srgbClr val="FFC000"/>
              </a:solidFill>
              <a:effectLst>
                <a:outerShdw blurRad="38100" dist="38100" dir="2700000" algn="tl">
                  <a:srgbClr val="000000">
                    <a:alpha val="43137"/>
                  </a:srgbClr>
                </a:outerShdw>
              </a:effectLst>
            </a:endParaRPr>
          </a:p>
        </p:txBody>
      </p:sp>
      <p:pic>
        <p:nvPicPr>
          <p:cNvPr id="4" name="Marcador de Posição de Conteú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8663" y="2823045"/>
            <a:ext cx="2685684" cy="2577234"/>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745" y="2823045"/>
            <a:ext cx="2687892" cy="2577234"/>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591" y="2823045"/>
            <a:ext cx="3996007" cy="2577234"/>
          </a:xfrm>
          <a:prstGeom prst="rect">
            <a:avLst/>
          </a:prstGeom>
        </p:spPr>
      </p:pic>
    </p:spTree>
    <p:extLst>
      <p:ext uri="{BB962C8B-B14F-4D97-AF65-F5344CB8AC3E}">
        <p14:creationId xmlns:p14="http://schemas.microsoft.com/office/powerpoint/2010/main" val="1739900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43687" y="491681"/>
            <a:ext cx="4257675" cy="2277940"/>
          </a:xfrm>
        </p:spPr>
      </p:pic>
      <p:sp>
        <p:nvSpPr>
          <p:cNvPr id="4" name="Marcador de Posição do Texto 3"/>
          <p:cNvSpPr>
            <a:spLocks noGrp="1"/>
          </p:cNvSpPr>
          <p:nvPr>
            <p:ph type="body" sz="half" idx="2"/>
          </p:nvPr>
        </p:nvSpPr>
        <p:spPr>
          <a:xfrm>
            <a:off x="313773" y="538561"/>
            <a:ext cx="4243387" cy="5727004"/>
          </a:xfrm>
        </p:spPr>
        <p:txBody>
          <a:bodyPr>
            <a:noAutofit/>
          </a:bodyPr>
          <a:lstStyle/>
          <a:p>
            <a:r>
              <a:rPr lang="pt-PT" sz="2000" dirty="0"/>
              <a:t>1- </a:t>
            </a:r>
            <a:r>
              <a:rPr lang="pt-PT" sz="2000" b="1" u="sng" dirty="0"/>
              <a:t>In </a:t>
            </a:r>
            <a:r>
              <a:rPr lang="pt-PT" sz="2000" b="1" u="sng" dirty="0" err="1"/>
              <a:t>tablet</a:t>
            </a:r>
            <a:r>
              <a:rPr lang="pt-PT" sz="2000" b="1" u="sng" dirty="0"/>
              <a:t> </a:t>
            </a:r>
            <a:r>
              <a:rPr lang="pt-PT" sz="2000" b="1" u="sng" dirty="0" err="1"/>
              <a:t>form</a:t>
            </a:r>
            <a:r>
              <a:rPr lang="pt-PT" sz="2000" b="1" u="sng" dirty="0"/>
              <a:t> ;</a:t>
            </a:r>
            <a:r>
              <a:rPr lang="pt-PT" sz="2000" b="1" dirty="0"/>
              <a:t>NEVER, BUT NEVER ACCEPT IT!  IT´S A  DRUG! </a:t>
            </a:r>
            <a:r>
              <a:rPr lang="pt-PT" sz="2000" dirty="0" err="1"/>
              <a:t>Drugs</a:t>
            </a:r>
            <a:r>
              <a:rPr lang="pt-PT" sz="2000" dirty="0"/>
              <a:t> cause </a:t>
            </a:r>
            <a:r>
              <a:rPr lang="pt-PT" sz="2000" dirty="0" err="1"/>
              <a:t>addiction</a:t>
            </a:r>
            <a:r>
              <a:rPr lang="pt-PT" sz="2000" dirty="0"/>
              <a:t>.</a:t>
            </a:r>
          </a:p>
          <a:p>
            <a:endParaRPr lang="pt-PT" sz="2000" dirty="0"/>
          </a:p>
          <a:p>
            <a:r>
              <a:rPr lang="pt-PT" sz="2000" dirty="0"/>
              <a:t>2- </a:t>
            </a:r>
            <a:r>
              <a:rPr lang="pt-PT" sz="2000" b="1" u="sng" dirty="0"/>
              <a:t>In </a:t>
            </a:r>
            <a:r>
              <a:rPr lang="pt-PT" sz="2000" b="1" u="sng" dirty="0" err="1"/>
              <a:t>powder</a:t>
            </a:r>
            <a:r>
              <a:rPr lang="pt-PT" sz="2000" b="1" u="sng" dirty="0"/>
              <a:t> </a:t>
            </a:r>
            <a:r>
              <a:rPr lang="pt-PT" sz="2000" b="1" u="sng" dirty="0" err="1"/>
              <a:t>form</a:t>
            </a:r>
            <a:endParaRPr lang="pt-PT" sz="2000" dirty="0"/>
          </a:p>
          <a:p>
            <a:endParaRPr lang="pt-PT" sz="2000" dirty="0"/>
          </a:p>
          <a:p>
            <a:r>
              <a:rPr lang="pt-PT" sz="2000" dirty="0"/>
              <a:t>3- </a:t>
            </a:r>
            <a:r>
              <a:rPr lang="pt-PT" sz="2000" b="1" u="sng" dirty="0"/>
              <a:t>In </a:t>
            </a:r>
            <a:r>
              <a:rPr lang="pt-PT" sz="2000" b="1" u="sng" dirty="0" err="1"/>
              <a:t>liquid</a:t>
            </a:r>
            <a:r>
              <a:rPr lang="pt-PT" sz="2000" b="1" u="sng" dirty="0"/>
              <a:t> </a:t>
            </a:r>
            <a:r>
              <a:rPr lang="pt-PT" sz="2000" b="1" u="sng" dirty="0" err="1"/>
              <a:t>form</a:t>
            </a:r>
            <a:r>
              <a:rPr lang="pt-PT" sz="2000" dirty="0"/>
              <a:t>: </a:t>
            </a:r>
            <a:r>
              <a:rPr lang="pt-PT" sz="2000" dirty="0" err="1"/>
              <a:t>Be</a:t>
            </a:r>
            <a:r>
              <a:rPr lang="pt-PT" sz="2000" dirty="0"/>
              <a:t> </a:t>
            </a:r>
            <a:r>
              <a:rPr lang="pt-PT" sz="2000" dirty="0" err="1"/>
              <a:t>careful</a:t>
            </a:r>
            <a:r>
              <a:rPr lang="pt-PT" sz="2000" dirty="0"/>
              <a:t>, in </a:t>
            </a:r>
            <a:r>
              <a:rPr lang="pt-PT" sz="2000" dirty="0" err="1"/>
              <a:t>our</a:t>
            </a:r>
            <a:r>
              <a:rPr lang="pt-PT" sz="2000" dirty="0"/>
              <a:t> </a:t>
            </a:r>
            <a:r>
              <a:rPr lang="pt-PT" sz="2000" dirty="0" err="1"/>
              <a:t>opinion</a:t>
            </a:r>
            <a:r>
              <a:rPr lang="en-US" sz="2000" dirty="0"/>
              <a:t> this is the most dangerous way, because just a little distraction and we become victims of this drug. For example, in public places, like clubs, always hold your glass over the top it. Sometimes people put some drops into your drink.</a:t>
            </a:r>
            <a:endParaRPr lang="pt-PT" sz="2000"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85" y="2185988"/>
            <a:ext cx="4257675" cy="197405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685" y="3971925"/>
            <a:ext cx="4257676" cy="2446785"/>
          </a:xfrm>
          <a:prstGeom prst="rect">
            <a:avLst/>
          </a:prstGeom>
        </p:spPr>
      </p:pic>
      <p:sp>
        <p:nvSpPr>
          <p:cNvPr id="12" name="CaixaDeTexto 11"/>
          <p:cNvSpPr txBox="1"/>
          <p:nvPr/>
        </p:nvSpPr>
        <p:spPr>
          <a:xfrm>
            <a:off x="5936454" y="922765"/>
            <a:ext cx="471488" cy="707886"/>
          </a:xfrm>
          <a:prstGeom prst="rect">
            <a:avLst/>
          </a:prstGeom>
          <a:noFill/>
        </p:spPr>
        <p:txBody>
          <a:bodyPr wrap="square" rtlCol="0">
            <a:spAutoFit/>
          </a:bodyPr>
          <a:lstStyle/>
          <a:p>
            <a:r>
              <a:rPr lang="pt-PT" sz="4000" b="1" dirty="0">
                <a:effectLst>
                  <a:outerShdw blurRad="38100" dist="38100" dir="2700000" algn="tl">
                    <a:srgbClr val="000000">
                      <a:alpha val="43137"/>
                    </a:srgbClr>
                  </a:outerShdw>
                </a:effectLst>
              </a:rPr>
              <a:t>1</a:t>
            </a:r>
          </a:p>
        </p:txBody>
      </p:sp>
      <p:sp>
        <p:nvSpPr>
          <p:cNvPr id="13" name="CaixaDeTexto 12"/>
          <p:cNvSpPr txBox="1"/>
          <p:nvPr/>
        </p:nvSpPr>
        <p:spPr>
          <a:xfrm>
            <a:off x="5936454" y="2694177"/>
            <a:ext cx="471488" cy="707886"/>
          </a:xfrm>
          <a:prstGeom prst="rect">
            <a:avLst/>
          </a:prstGeom>
          <a:noFill/>
        </p:spPr>
        <p:txBody>
          <a:bodyPr wrap="square" rtlCol="0">
            <a:spAutoFit/>
          </a:bodyPr>
          <a:lstStyle/>
          <a:p>
            <a:r>
              <a:rPr lang="pt-PT" sz="4000" b="1" dirty="0">
                <a:effectLst>
                  <a:outerShdw blurRad="38100" dist="38100" dir="2700000" algn="tl">
                    <a:srgbClr val="000000">
                      <a:alpha val="43137"/>
                    </a:srgbClr>
                  </a:outerShdw>
                </a:effectLst>
              </a:rPr>
              <a:t>2</a:t>
            </a:r>
          </a:p>
        </p:txBody>
      </p:sp>
      <p:sp>
        <p:nvSpPr>
          <p:cNvPr id="14" name="CaixaDeTexto 13"/>
          <p:cNvSpPr txBox="1"/>
          <p:nvPr/>
        </p:nvSpPr>
        <p:spPr>
          <a:xfrm>
            <a:off x="5936454" y="4841374"/>
            <a:ext cx="471488" cy="707886"/>
          </a:xfrm>
          <a:prstGeom prst="rect">
            <a:avLst/>
          </a:prstGeom>
          <a:noFill/>
        </p:spPr>
        <p:txBody>
          <a:bodyPr wrap="square" rtlCol="0">
            <a:spAutoFit/>
          </a:bodyPr>
          <a:lstStyle/>
          <a:p>
            <a:r>
              <a:rPr lang="pt-PT" sz="4000" b="1"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13049961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283200" y="304801"/>
            <a:ext cx="6197600" cy="5404337"/>
          </a:xfrm>
        </p:spPr>
        <p:txBody>
          <a:bodyPr>
            <a:noAutofit/>
          </a:bodyPr>
          <a:lstStyle/>
          <a:p>
            <a:r>
              <a:rPr lang="en-US" sz="2000" dirty="0"/>
              <a:t>It´s an extremely potent hallucinogen that became popular in 1938. </a:t>
            </a:r>
          </a:p>
          <a:p>
            <a:r>
              <a:rPr lang="en-US" sz="2000" dirty="0"/>
              <a:t>It´s extremely powerful and hard to predict it´s effect on people</a:t>
            </a:r>
          </a:p>
          <a:p>
            <a:r>
              <a:rPr lang="en-US" sz="2000" dirty="0"/>
              <a:t>It can affect the human brain in a large scale, turning people into “ vegetables” or in the medical term “ Brain death”, caused by seizures. </a:t>
            </a:r>
          </a:p>
          <a:p>
            <a:r>
              <a:rPr lang="en-US" sz="2000" dirty="0"/>
              <a:t> Also, studies confirm  a variety of symptoms :  anxiety ,depression and paranoia.</a:t>
            </a:r>
          </a:p>
          <a:p>
            <a:r>
              <a:rPr lang="en-US" sz="2000" dirty="0"/>
              <a:t> The main cause of death from LSD in the past years has been suicide. By overusing this product, people tend to suicide themselves due to the lack of consciousness. </a:t>
            </a:r>
          </a:p>
          <a:p>
            <a:r>
              <a:rPr lang="en-US" sz="2000" dirty="0"/>
              <a:t>It´s mostly described by users as a colorful drug that can present you your dream world, your fantasies. </a:t>
            </a:r>
          </a:p>
        </p:txBody>
      </p:sp>
      <p:sp>
        <p:nvSpPr>
          <p:cNvPr id="3" name="Title 2"/>
          <p:cNvSpPr>
            <a:spLocks noGrp="1"/>
          </p:cNvSpPr>
          <p:nvPr>
            <p:ph type="title"/>
          </p:nvPr>
        </p:nvSpPr>
        <p:spPr>
          <a:xfrm>
            <a:off x="659936" y="684979"/>
            <a:ext cx="3962400" cy="553732"/>
          </a:xfrm>
        </p:spPr>
        <p:txBody>
          <a:bodyPr/>
          <a:lstStyle/>
          <a:p>
            <a:r>
              <a:rPr lang="en-US" sz="3200" b="1" dirty="0"/>
              <a:t>LSD </a:t>
            </a:r>
          </a:p>
        </p:txBody>
      </p:sp>
      <p:pic>
        <p:nvPicPr>
          <p:cNvPr id="5" name="Picture 4" descr="LS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42" y="1520952"/>
            <a:ext cx="2508786" cy="1411192"/>
          </a:xfrm>
          <a:prstGeom prst="rect">
            <a:avLst/>
          </a:prstGeom>
        </p:spPr>
      </p:pic>
      <p:pic>
        <p:nvPicPr>
          <p:cNvPr id="7" name="Picture 6" descr="LSD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81" y="3852711"/>
            <a:ext cx="2939711" cy="2105654"/>
          </a:xfrm>
          <a:prstGeom prst="rect">
            <a:avLst/>
          </a:prstGeom>
        </p:spPr>
      </p:pic>
      <p:pic>
        <p:nvPicPr>
          <p:cNvPr id="8" name="Picture 7" descr="LSD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789" y="1238711"/>
            <a:ext cx="1590619" cy="2385929"/>
          </a:xfrm>
          <a:prstGeom prst="rect">
            <a:avLst/>
          </a:prstGeom>
        </p:spPr>
      </p:pic>
    </p:spTree>
    <p:extLst>
      <p:ext uri="{BB962C8B-B14F-4D97-AF65-F5344CB8AC3E}">
        <p14:creationId xmlns:p14="http://schemas.microsoft.com/office/powerpoint/2010/main" val="3361274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the CREATIVE PROCESS BEHIND HOLLYWOOD</a:t>
            </a:r>
          </a:p>
        </p:txBody>
      </p:sp>
      <p:pic>
        <p:nvPicPr>
          <p:cNvPr id="4" name="Content Placeholder 3" descr="LSD4.jpg"/>
          <p:cNvPicPr>
            <a:picLocks noGrp="1" noChangeAspect="1"/>
          </p:cNvPicPr>
          <p:nvPr>
            <p:ph sz="quarter" idx="13"/>
          </p:nvPr>
        </p:nvPicPr>
        <p:blipFill>
          <a:blip r:embed="rId2">
            <a:extLst>
              <a:ext uri="{28A0092B-C50C-407E-A947-70E740481C1C}">
                <a14:useLocalDpi xmlns:a14="http://schemas.microsoft.com/office/drawing/2010/main" val="0"/>
              </a:ext>
            </a:extLst>
          </a:blip>
          <a:srcRect t="8624" b="8624"/>
          <a:stretch>
            <a:fillRect/>
          </a:stretch>
        </p:blipFill>
        <p:spPr>
          <a:xfrm>
            <a:off x="608980" y="1646391"/>
            <a:ext cx="6587456" cy="2565308"/>
          </a:xfrm>
        </p:spPr>
      </p:pic>
      <p:sp>
        <p:nvSpPr>
          <p:cNvPr id="5" name="TextBox 4"/>
          <p:cNvSpPr txBox="1"/>
          <p:nvPr/>
        </p:nvSpPr>
        <p:spPr>
          <a:xfrm>
            <a:off x="7385538" y="1583670"/>
            <a:ext cx="4360985"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Through out the years many artists have described LSD as a powerful tool to interact with their creativity.</a:t>
            </a:r>
          </a:p>
          <a:p>
            <a:endParaRPr lang="en-US" sz="2000" dirty="0"/>
          </a:p>
          <a:p>
            <a:pPr marL="342900" indent="-342900">
              <a:buFont typeface="Arial" panose="020B0604020202020204" pitchFamily="34" charset="0"/>
              <a:buChar char="•"/>
            </a:pPr>
            <a:r>
              <a:rPr lang="en-US" sz="2000" dirty="0"/>
              <a:t>Musicians like Miley Cyrus, Axel Rose, Janis </a:t>
            </a:r>
            <a:r>
              <a:rPr lang="en-US" sz="2000" dirty="0" err="1"/>
              <a:t>Joplin,Jimi</a:t>
            </a:r>
            <a:r>
              <a:rPr lang="en-US" sz="2000" dirty="0"/>
              <a:t> Hendrix ,Freddy Mercury and even Steve jobs, one of the great minds in the 20</a:t>
            </a:r>
            <a:r>
              <a:rPr lang="en-US" sz="2000" baseline="30000" dirty="0"/>
              <a:t>th</a:t>
            </a:r>
            <a:r>
              <a:rPr lang="en-US" sz="2000" dirty="0"/>
              <a:t> century, Apple´s creator, have admitted the use  of this drug.</a:t>
            </a:r>
          </a:p>
        </p:txBody>
      </p:sp>
    </p:spTree>
    <p:extLst>
      <p:ext uri="{BB962C8B-B14F-4D97-AF65-F5344CB8AC3E}">
        <p14:creationId xmlns:p14="http://schemas.microsoft.com/office/powerpoint/2010/main" val="27623518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C000"/>
                </a:solidFill>
              </a:rPr>
              <a:t>LAW </a:t>
            </a:r>
          </a:p>
        </p:txBody>
      </p:sp>
      <p:sp>
        <p:nvSpPr>
          <p:cNvPr id="3" name="TextBox 2"/>
          <p:cNvSpPr txBox="1"/>
          <p:nvPr/>
        </p:nvSpPr>
        <p:spPr>
          <a:xfrm>
            <a:off x="219497" y="1646390"/>
            <a:ext cx="11539384" cy="4031873"/>
          </a:xfrm>
          <a:prstGeom prst="rect">
            <a:avLst/>
          </a:prstGeom>
          <a:noFill/>
        </p:spPr>
        <p:txBody>
          <a:bodyPr wrap="square" rtlCol="0">
            <a:spAutoFit/>
          </a:bodyPr>
          <a:lstStyle/>
          <a:p>
            <a:r>
              <a:rPr lang="en-US" b="1" u="sng" dirty="0">
                <a:solidFill>
                  <a:srgbClr val="FF0000"/>
                </a:solidFill>
              </a:rPr>
              <a:t>It is extremely important for young children to understand the consequences of using drugs in Portugal.</a:t>
            </a:r>
          </a:p>
          <a:p>
            <a:endParaRPr lang="en-US" b="1" dirty="0">
              <a:solidFill>
                <a:srgbClr val="FF0000"/>
              </a:solidFill>
            </a:endParaRPr>
          </a:p>
          <a:p>
            <a:r>
              <a:rPr lang="en-US" b="1" dirty="0">
                <a:solidFill>
                  <a:schemeClr val="tx2">
                    <a:lumMod val="60000"/>
                    <a:lumOff val="40000"/>
                  </a:schemeClr>
                </a:solidFill>
              </a:rPr>
              <a:t>USA: </a:t>
            </a:r>
            <a:r>
              <a:rPr lang="en-US" sz="2000" b="1" dirty="0"/>
              <a:t>SOME STATES, consider drugs as Marijuana and some </a:t>
            </a:r>
            <a:r>
              <a:rPr lang="en-US" sz="2000" b="1" dirty="0" err="1"/>
              <a:t>hallucinogenics</a:t>
            </a:r>
            <a:r>
              <a:rPr lang="en-US" sz="2000" b="1" dirty="0"/>
              <a:t> legal, for medicinal causes or even recreational causes. That´s the main reason television series and American movies describe drugs as being legal. You are only aloud to consume them when you´re over 21 and with the state´s approval. </a:t>
            </a:r>
          </a:p>
          <a:p>
            <a:endParaRPr lang="en-US" sz="2000" b="1" dirty="0"/>
          </a:p>
          <a:p>
            <a:r>
              <a:rPr lang="en-US" sz="2000" b="1" dirty="0">
                <a:solidFill>
                  <a:srgbClr val="ECC577"/>
                </a:solidFill>
              </a:rPr>
              <a:t>Portugal:  </a:t>
            </a:r>
            <a:r>
              <a:rPr lang="en-US" sz="2000" b="1" dirty="0"/>
              <a:t>Here in the European Community our drug policy is stricter.</a:t>
            </a:r>
          </a:p>
          <a:p>
            <a:pPr marL="285750" indent="-285750">
              <a:buFont typeface="Arial"/>
              <a:buChar char="•"/>
            </a:pPr>
            <a:r>
              <a:rPr lang="en-US" sz="2000" b="1" dirty="0"/>
              <a:t>We do not allow any citizen to consume hard drugs, such as </a:t>
            </a:r>
            <a:r>
              <a:rPr lang="en-US" sz="2000" b="1" dirty="0" err="1"/>
              <a:t>Cocain</a:t>
            </a:r>
            <a:r>
              <a:rPr lang="en-US" sz="2000" b="1" dirty="0"/>
              <a:t>, LSD, Heroin. </a:t>
            </a:r>
          </a:p>
          <a:p>
            <a:pPr marL="285750" indent="-285750">
              <a:buFont typeface="Arial"/>
              <a:buChar char="•"/>
            </a:pPr>
            <a:r>
              <a:rPr lang="en-US" sz="2000" b="1" dirty="0"/>
              <a:t>We are  also strict with the  use of lighter drugs  such as </a:t>
            </a:r>
            <a:r>
              <a:rPr lang="en-US" sz="2000" b="1" dirty="0" err="1"/>
              <a:t>Hax</a:t>
            </a:r>
            <a:r>
              <a:rPr lang="en-US" sz="2000" b="1" dirty="0"/>
              <a:t> and Marijuana.</a:t>
            </a:r>
          </a:p>
          <a:p>
            <a:pPr marL="285750" indent="-285750">
              <a:buFont typeface="Arial"/>
              <a:buChar char="•"/>
            </a:pPr>
            <a:r>
              <a:rPr lang="en-US" sz="2000" b="1" u="sng" dirty="0"/>
              <a:t>Portuguese law does not allow Portuguese citizens to consume any type of drugs. The medicinal use of marijuana is strictly provided by the government to cancer of extreme diseases patients who want to relieve their pain.</a:t>
            </a:r>
          </a:p>
          <a:p>
            <a:pPr marL="285750" indent="-285750">
              <a:buFont typeface="Arial"/>
              <a:buChar char="•"/>
            </a:pPr>
            <a:r>
              <a:rPr lang="en-US" sz="2000" b="1" dirty="0"/>
              <a:t>Punishment: Jail time up to 10 years. </a:t>
            </a:r>
            <a:endParaRPr lang="en-US" sz="2000" dirty="0"/>
          </a:p>
        </p:txBody>
      </p:sp>
    </p:spTree>
    <p:extLst>
      <p:ext uri="{BB962C8B-B14F-4D97-AF65-F5344CB8AC3E}">
        <p14:creationId xmlns:p14="http://schemas.microsoft.com/office/powerpoint/2010/main" val="975833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846" y="1775192"/>
            <a:ext cx="10566400" cy="1143000"/>
          </a:xfrm>
        </p:spPr>
        <p:txBody>
          <a:bodyPr/>
          <a:lstStyle/>
          <a:p>
            <a:pPr algn="ctr"/>
            <a:r>
              <a:rPr lang="pt-PT" sz="5400" b="1" dirty="0" err="1"/>
              <a:t>Be</a:t>
            </a:r>
            <a:r>
              <a:rPr lang="pt-PT" sz="5400" b="1" dirty="0"/>
              <a:t> free!</a:t>
            </a:r>
            <a:br>
              <a:rPr lang="pt-PT" sz="5400" b="1" dirty="0"/>
            </a:br>
            <a:r>
              <a:rPr lang="pt-PT" sz="5400" b="1" dirty="0"/>
              <a:t> Take </a:t>
            </a:r>
            <a:r>
              <a:rPr lang="pt-PT" sz="5400" b="1" dirty="0" err="1"/>
              <a:t>care</a:t>
            </a:r>
            <a:r>
              <a:rPr lang="pt-PT" sz="5400" b="1" dirty="0"/>
              <a:t> </a:t>
            </a:r>
            <a:r>
              <a:rPr lang="pt-PT" sz="5400" b="1" dirty="0" err="1"/>
              <a:t>of</a:t>
            </a:r>
            <a:r>
              <a:rPr lang="pt-PT" sz="5400" b="1" dirty="0"/>
              <a:t> </a:t>
            </a:r>
            <a:r>
              <a:rPr lang="pt-PT" sz="5400" b="1" dirty="0" err="1"/>
              <a:t>you</a:t>
            </a:r>
            <a:r>
              <a:rPr lang="pt-PT" sz="5400" b="1" dirty="0"/>
              <a:t>!</a:t>
            </a:r>
          </a:p>
        </p:txBody>
      </p:sp>
      <p:sp>
        <p:nvSpPr>
          <p:cNvPr id="4" name="CaixaDeTexto 3"/>
          <p:cNvSpPr txBox="1"/>
          <p:nvPr/>
        </p:nvSpPr>
        <p:spPr>
          <a:xfrm>
            <a:off x="7455878" y="4373324"/>
            <a:ext cx="4501662" cy="830997"/>
          </a:xfrm>
          <a:prstGeom prst="rect">
            <a:avLst/>
          </a:prstGeom>
          <a:noFill/>
        </p:spPr>
        <p:txBody>
          <a:bodyPr wrap="square" rtlCol="0">
            <a:spAutoFit/>
          </a:bodyPr>
          <a:lstStyle/>
          <a:p>
            <a:r>
              <a:rPr lang="pt-PT" sz="2400" dirty="0" err="1"/>
              <a:t>School</a:t>
            </a:r>
            <a:r>
              <a:rPr lang="pt-PT" sz="2400" dirty="0"/>
              <a:t>: Dr. Horácio Bento de Gouveia</a:t>
            </a:r>
          </a:p>
          <a:p>
            <a:r>
              <a:rPr lang="pt-PT" sz="2400" dirty="0"/>
              <a:t>MADEIRA           PORTUGAL</a:t>
            </a:r>
          </a:p>
        </p:txBody>
      </p:sp>
    </p:spTree>
    <p:extLst>
      <p:ext uri="{BB962C8B-B14F-4D97-AF65-F5344CB8AC3E}">
        <p14:creationId xmlns:p14="http://schemas.microsoft.com/office/powerpoint/2010/main" val="8245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351</TotalTime>
  <Words>706</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Arial Narrow</vt:lpstr>
      <vt:lpstr>Horizonte</vt:lpstr>
      <vt:lpstr>Drugs</vt:lpstr>
      <vt:lpstr>PowerPoint Presentation</vt:lpstr>
      <vt:lpstr>Characteristics and effects of Ecstasy:</vt:lpstr>
      <vt:lpstr>Ways in which ecstasy can be presented:</vt:lpstr>
      <vt:lpstr>PowerPoint Presentation</vt:lpstr>
      <vt:lpstr>LSD </vt:lpstr>
      <vt:lpstr>the CREATIVE PROCESS BEHIND HOLLYWOOD</vt:lpstr>
      <vt:lpstr>LAW </vt:lpstr>
      <vt:lpstr>Be free!  Take care of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dc:title>
  <dc:creator>Toshiba</dc:creator>
  <cp:lastModifiedBy>Nadežda Polianoviča</cp:lastModifiedBy>
  <cp:revision>41</cp:revision>
  <dcterms:created xsi:type="dcterms:W3CDTF">2020-01-20T16:35:02Z</dcterms:created>
  <dcterms:modified xsi:type="dcterms:W3CDTF">2022-08-26T04:38:54Z</dcterms:modified>
</cp:coreProperties>
</file>