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1" r:id="rId1"/>
  </p:sldMasterIdLst>
  <p:sldIdLst>
    <p:sldId id="256" r:id="rId2"/>
    <p:sldId id="257" r:id="rId3"/>
    <p:sldId id="258" r:id="rId4"/>
    <p:sldId id="259" r:id="rId5"/>
    <p:sldId id="276" r:id="rId6"/>
    <p:sldId id="275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7F90CEE-3115-4B3F-9236-E7FAE1956EC9}" type="datetimeFigureOut">
              <a:rPr lang="pt-PT" smtClean="0"/>
              <a:t>26/08/2022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9656D-9BEE-43FF-B414-923AB3502594}" type="slidenum">
              <a:rPr lang="pt-PT" smtClean="0"/>
              <a:t>‹#›</a:t>
            </a:fld>
            <a:endParaRPr lang="pt-P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094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0CEE-3115-4B3F-9236-E7FAE1956EC9}" type="datetimeFigureOut">
              <a:rPr lang="pt-PT" smtClean="0"/>
              <a:t>26/08/2022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9656D-9BEE-43FF-B414-923AB35025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4927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0CEE-3115-4B3F-9236-E7FAE1956EC9}" type="datetimeFigureOut">
              <a:rPr lang="pt-PT" smtClean="0"/>
              <a:t>26/08/2022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9656D-9BEE-43FF-B414-923AB3502594}" type="slidenum">
              <a:rPr lang="pt-PT" smtClean="0"/>
              <a:t>‹#›</a:t>
            </a:fld>
            <a:endParaRPr lang="pt-PT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364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s e 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diapositiv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Subtítulo do diapositivo</a:t>
            </a:r>
          </a:p>
        </p:txBody>
      </p:sp>
      <p:sp>
        <p:nvSpPr>
          <p:cNvPr id="61" name="Nível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Texto do diapositivo com marcas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Taça de massa pappardelle com manteiga e salsa, avelãs tostadas e queijo parmesão lascado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o diapositivo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Título do diapositivo</a:t>
            </a:r>
          </a:p>
        </p:txBody>
      </p:sp>
      <p:sp>
        <p:nvSpPr>
          <p:cNvPr id="64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119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0CEE-3115-4B3F-9236-E7FAE1956EC9}" type="datetimeFigureOut">
              <a:rPr lang="pt-PT" smtClean="0"/>
              <a:t>26/08/2022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9656D-9BEE-43FF-B414-923AB35025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035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0CEE-3115-4B3F-9236-E7FAE1956EC9}" type="datetimeFigureOut">
              <a:rPr lang="pt-PT" smtClean="0"/>
              <a:t>26/08/2022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9656D-9BEE-43FF-B414-923AB3502594}" type="slidenum">
              <a:rPr lang="pt-PT" smtClean="0"/>
              <a:t>‹#›</a:t>
            </a:fld>
            <a:endParaRPr lang="pt-P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054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0CEE-3115-4B3F-9236-E7FAE1956EC9}" type="datetimeFigureOut">
              <a:rPr lang="pt-PT" smtClean="0"/>
              <a:t>26/08/2022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9656D-9BEE-43FF-B414-923AB35025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597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0CEE-3115-4B3F-9236-E7FAE1956EC9}" type="datetimeFigureOut">
              <a:rPr lang="pt-PT" smtClean="0"/>
              <a:t>26/08/2022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9656D-9BEE-43FF-B414-923AB35025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0771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0CEE-3115-4B3F-9236-E7FAE1956EC9}" type="datetimeFigureOut">
              <a:rPr lang="pt-PT" smtClean="0"/>
              <a:t>26/08/2022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9656D-9BEE-43FF-B414-923AB35025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681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0CEE-3115-4B3F-9236-E7FAE1956EC9}" type="datetimeFigureOut">
              <a:rPr lang="pt-PT" smtClean="0"/>
              <a:t>26/08/2022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9656D-9BEE-43FF-B414-923AB35025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7275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0CEE-3115-4B3F-9236-E7FAE1956EC9}" type="datetimeFigureOut">
              <a:rPr lang="pt-PT" smtClean="0"/>
              <a:t>26/08/2022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9656D-9BEE-43FF-B414-923AB350259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00013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0CEE-3115-4B3F-9236-E7FAE1956EC9}" type="datetimeFigureOut">
              <a:rPr lang="pt-PT" smtClean="0"/>
              <a:t>26/08/2022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9656D-9BEE-43FF-B414-923AB3502594}" type="slidenum">
              <a:rPr lang="pt-PT" smtClean="0"/>
              <a:t>‹#›</a:t>
            </a:fld>
            <a:endParaRPr lang="pt-P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540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7F90CEE-3115-4B3F-9236-E7FAE1956EC9}" type="datetimeFigureOut">
              <a:rPr lang="pt-PT" smtClean="0"/>
              <a:t>26/08/2022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6F9656D-9BEE-43FF-B414-923AB3502594}" type="slidenum">
              <a:rPr lang="pt-PT" smtClean="0"/>
              <a:t>‹#›</a:t>
            </a:fld>
            <a:endParaRPr lang="pt-PT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025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A167A-68F8-9EAA-E5D2-D5C6714033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Games </a:t>
            </a:r>
            <a:r>
              <a:rPr lang="en-GB" dirty="0"/>
              <a:t>and</a:t>
            </a:r>
            <a:r>
              <a:rPr lang="pt-PT" dirty="0"/>
              <a:t> sports in Portugal</a:t>
            </a:r>
          </a:p>
        </p:txBody>
      </p:sp>
    </p:spTree>
    <p:extLst>
      <p:ext uri="{BB962C8B-B14F-4D97-AF65-F5344CB8AC3E}">
        <p14:creationId xmlns:p14="http://schemas.microsoft.com/office/powerpoint/2010/main" val="3126635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4. “Espetada”"/>
          <p:cNvSpPr txBox="1">
            <a:spLocks noGrp="1"/>
          </p:cNvSpPr>
          <p:nvPr>
            <p:ph type="title"/>
          </p:nvPr>
        </p:nvSpPr>
        <p:spPr>
          <a:xfrm>
            <a:off x="871606" y="718654"/>
            <a:ext cx="4889500" cy="7175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4. “</a:t>
            </a:r>
            <a:r>
              <a:rPr dirty="0" err="1"/>
              <a:t>Espetada</a:t>
            </a:r>
            <a:r>
              <a:rPr dirty="0"/>
              <a:t>”</a:t>
            </a:r>
          </a:p>
        </p:txBody>
      </p:sp>
      <p:pic>
        <p:nvPicPr>
          <p:cNvPr id="164" name="04e918962a785284f34889541b15476dff89c958.jpeg" descr="04e918962a785284f34889541b15476dff89c95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038" y="225814"/>
            <a:ext cx="4813772" cy="6419615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Texto"/>
          <p:cNvSpPr txBox="1"/>
          <p:nvPr/>
        </p:nvSpPr>
        <p:spPr>
          <a:xfrm>
            <a:off x="5077038" y="-4269683"/>
            <a:ext cx="51361" cy="15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177800">
              <a:defRPr sz="1300">
                <a:solidFill>
                  <a:srgbClr val="000000"/>
                </a:solidFill>
              </a:defRPr>
            </a:pPr>
            <a:endParaRPr sz="65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5. “Milho frito”"/>
          <p:cNvSpPr txBox="1">
            <a:spLocks noGrp="1"/>
          </p:cNvSpPr>
          <p:nvPr>
            <p:ph type="title"/>
          </p:nvPr>
        </p:nvSpPr>
        <p:spPr>
          <a:xfrm>
            <a:off x="782155" y="591099"/>
            <a:ext cx="4889500" cy="7175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5. “</a:t>
            </a:r>
            <a:r>
              <a:rPr dirty="0" err="1"/>
              <a:t>Milho</a:t>
            </a:r>
            <a:r>
              <a:rPr dirty="0"/>
              <a:t> </a:t>
            </a:r>
            <a:r>
              <a:rPr dirty="0" err="1"/>
              <a:t>frito</a:t>
            </a:r>
            <a:r>
              <a:rPr dirty="0"/>
              <a:t>”</a:t>
            </a:r>
          </a:p>
        </p:txBody>
      </p:sp>
      <p:pic>
        <p:nvPicPr>
          <p:cNvPr id="168" name="dfbf1c4ae4a4f989655d1bc2900b3e4fcb6d7858.jpeg" descr="dfbf1c4ae4a4f989655d1bc2900b3e4fcb6d785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338198"/>
            <a:ext cx="8128001" cy="5416551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Texto"/>
          <p:cNvSpPr txBox="1"/>
          <p:nvPr/>
        </p:nvSpPr>
        <p:spPr>
          <a:xfrm>
            <a:off x="2032000" y="1262538"/>
            <a:ext cx="51361" cy="15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177800">
              <a:spcBef>
                <a:spcPts val="400"/>
              </a:spcBef>
              <a:defRPr sz="1300">
                <a:solidFill>
                  <a:srgbClr val="000000"/>
                </a:solidFill>
              </a:defRPr>
            </a:pPr>
            <a:endParaRPr sz="65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6. “Lapas grelhadas”"/>
          <p:cNvSpPr txBox="1">
            <a:spLocks noGrp="1"/>
          </p:cNvSpPr>
          <p:nvPr>
            <p:ph type="title"/>
          </p:nvPr>
        </p:nvSpPr>
        <p:spPr>
          <a:xfrm>
            <a:off x="762276" y="590206"/>
            <a:ext cx="5625928" cy="7175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6. “</a:t>
            </a:r>
            <a:r>
              <a:rPr dirty="0" err="1"/>
              <a:t>Lapas</a:t>
            </a:r>
            <a:r>
              <a:rPr dirty="0"/>
              <a:t> </a:t>
            </a:r>
            <a:r>
              <a:rPr dirty="0" err="1"/>
              <a:t>grelhadas</a:t>
            </a:r>
            <a:r>
              <a:rPr dirty="0"/>
              <a:t>”</a:t>
            </a:r>
          </a:p>
        </p:txBody>
      </p:sp>
      <p:pic>
        <p:nvPicPr>
          <p:cNvPr id="172" name="ea72cafcaef3e2f61ff34af203d1546db51e9587.jpeg" descr="ea72cafcaef3e2f61ff34af203d1546db51e958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396" y="1447961"/>
            <a:ext cx="7085208" cy="5313906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Texto"/>
          <p:cNvSpPr txBox="1"/>
          <p:nvPr/>
        </p:nvSpPr>
        <p:spPr>
          <a:xfrm>
            <a:off x="2553396" y="590206"/>
            <a:ext cx="51361" cy="15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177800">
              <a:defRPr sz="1300">
                <a:solidFill>
                  <a:srgbClr val="000000"/>
                </a:solidFill>
              </a:defRPr>
            </a:pPr>
            <a:endParaRPr sz="65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7. “Brisa Maracujá”"/>
          <p:cNvSpPr txBox="1">
            <a:spLocks noGrp="1"/>
          </p:cNvSpPr>
          <p:nvPr>
            <p:ph type="title"/>
          </p:nvPr>
        </p:nvSpPr>
        <p:spPr>
          <a:xfrm>
            <a:off x="772216" y="636343"/>
            <a:ext cx="4889500" cy="7175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7. “Brisa </a:t>
            </a:r>
            <a:r>
              <a:rPr dirty="0" err="1"/>
              <a:t>Maracujá</a:t>
            </a:r>
            <a:r>
              <a:rPr dirty="0"/>
              <a:t>”</a:t>
            </a:r>
          </a:p>
        </p:txBody>
      </p:sp>
      <p:pic>
        <p:nvPicPr>
          <p:cNvPr id="176" name="5e6b47dcc63cf511b1d6f406144fa0f829fcf4a9.jpeg" descr="5e6b47dcc63cf511b1d6f406144fa0f829fcf4a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648" y="1353893"/>
            <a:ext cx="7302705" cy="5477029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Texto"/>
          <p:cNvSpPr txBox="1"/>
          <p:nvPr/>
        </p:nvSpPr>
        <p:spPr>
          <a:xfrm>
            <a:off x="2444648" y="659261"/>
            <a:ext cx="51361" cy="15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177800">
              <a:defRPr sz="1300">
                <a:solidFill>
                  <a:srgbClr val="000000"/>
                </a:solidFill>
              </a:defRPr>
            </a:pPr>
            <a:endParaRPr sz="65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8. “Poncha”"/>
          <p:cNvSpPr txBox="1">
            <a:spLocks noGrp="1"/>
          </p:cNvSpPr>
          <p:nvPr>
            <p:ph type="title"/>
          </p:nvPr>
        </p:nvSpPr>
        <p:spPr>
          <a:xfrm>
            <a:off x="871606" y="601093"/>
            <a:ext cx="4889500" cy="7175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8. “</a:t>
            </a:r>
            <a:r>
              <a:rPr dirty="0" err="1"/>
              <a:t>Poncha</a:t>
            </a:r>
            <a:r>
              <a:rPr dirty="0"/>
              <a:t>” </a:t>
            </a:r>
          </a:p>
        </p:txBody>
      </p:sp>
      <p:pic>
        <p:nvPicPr>
          <p:cNvPr id="180" name="bc4799e4e6b60d99f9de9b14c1f1511214e579ce.jpeg" descr="bc4799e4e6b60d99f9de9b14c1f1511214e579c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432134"/>
            <a:ext cx="8128000" cy="541655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exto"/>
          <p:cNvSpPr txBox="1"/>
          <p:nvPr/>
        </p:nvSpPr>
        <p:spPr>
          <a:xfrm>
            <a:off x="2032000" y="1356473"/>
            <a:ext cx="51361" cy="15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177800">
              <a:defRPr sz="1300">
                <a:solidFill>
                  <a:srgbClr val="000000"/>
                </a:solidFill>
              </a:defRPr>
            </a:pPr>
            <a:endParaRPr sz="65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9. “Bolo de mel”"/>
          <p:cNvSpPr txBox="1">
            <a:spLocks noGrp="1"/>
          </p:cNvSpPr>
          <p:nvPr>
            <p:ph type="title"/>
          </p:nvPr>
        </p:nvSpPr>
        <p:spPr>
          <a:xfrm>
            <a:off x="931241" y="562917"/>
            <a:ext cx="4889500" cy="7175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9. “Bolo de </a:t>
            </a:r>
            <a:r>
              <a:rPr dirty="0" err="1"/>
              <a:t>mel</a:t>
            </a:r>
            <a:r>
              <a:rPr dirty="0"/>
              <a:t>”</a:t>
            </a:r>
          </a:p>
        </p:txBody>
      </p:sp>
      <p:pic>
        <p:nvPicPr>
          <p:cNvPr id="184" name="27391f381906e5b076cf0250ab939d6339dc6f61.jpeg" descr="27391f381906e5b076cf0250ab939d6339dc6f6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318297"/>
            <a:ext cx="8128001" cy="5454651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Texto"/>
          <p:cNvSpPr txBox="1"/>
          <p:nvPr/>
        </p:nvSpPr>
        <p:spPr>
          <a:xfrm>
            <a:off x="2032000" y="1242636"/>
            <a:ext cx="51361" cy="15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177800">
              <a:defRPr sz="1300">
                <a:solidFill>
                  <a:srgbClr val="000000"/>
                </a:solidFill>
              </a:defRPr>
            </a:pPr>
            <a:endParaRPr sz="65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9. “Bolo de mel”"/>
          <p:cNvSpPr txBox="1">
            <a:spLocks noGrp="1"/>
          </p:cNvSpPr>
          <p:nvPr>
            <p:ph type="title"/>
          </p:nvPr>
        </p:nvSpPr>
        <p:spPr>
          <a:xfrm>
            <a:off x="931241" y="562917"/>
            <a:ext cx="4889500" cy="7175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pt-PT" dirty="0"/>
              <a:t>10. “Vinho madeira”</a:t>
            </a:r>
            <a:endParaRPr dirty="0"/>
          </a:p>
        </p:txBody>
      </p:sp>
      <p:sp>
        <p:nvSpPr>
          <p:cNvPr id="185" name="Texto"/>
          <p:cNvSpPr txBox="1"/>
          <p:nvPr/>
        </p:nvSpPr>
        <p:spPr>
          <a:xfrm>
            <a:off x="2032000" y="1242636"/>
            <a:ext cx="51361" cy="15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177800">
              <a:defRPr sz="1300">
                <a:solidFill>
                  <a:srgbClr val="000000"/>
                </a:solidFill>
              </a:defRPr>
            </a:pPr>
            <a:endParaRPr sz="650"/>
          </a:p>
        </p:txBody>
      </p:sp>
      <p:pic>
        <p:nvPicPr>
          <p:cNvPr id="3" name="Picture 2" descr="A glass of wine next to a bottle of wine&#10;&#10;Description automatically generated with medium confidence">
            <a:extLst>
              <a:ext uri="{FF2B5EF4-FFF2-40B4-BE49-F238E27FC236}">
                <a16:creationId xmlns:a16="http://schemas.microsoft.com/office/drawing/2014/main" id="{75FBCDE3-15B5-3350-1741-838BC2982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022" y="343332"/>
            <a:ext cx="4112082" cy="617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70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0C0A6616-4090-9F72-F775-B3D006742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A96D1441-A75E-F144-BF02-607C3D37DB90}"/>
              </a:ext>
            </a:extLst>
          </p:cNvPr>
          <p:cNvSpPr txBox="1"/>
          <p:nvPr/>
        </p:nvSpPr>
        <p:spPr>
          <a:xfrm>
            <a:off x="2737945" y="2644170"/>
            <a:ext cx="6716110" cy="1569660"/>
          </a:xfrm>
          <a:prstGeom prst="rect">
            <a:avLst/>
          </a:prstGeom>
          <a:solidFill>
            <a:schemeClr val="bg1"/>
          </a:solidFill>
          <a:ln w="857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PT" sz="9600" dirty="0">
                <a:latin typeface="Baloo" panose="03080902040302020200" pitchFamily="66" charset="77"/>
                <a:cs typeface="Baloo" panose="03080902040302020200" pitchFamily="66" charset="77"/>
              </a:rPr>
              <a:t>  Fast Food</a:t>
            </a:r>
          </a:p>
        </p:txBody>
      </p:sp>
    </p:spTree>
    <p:extLst>
      <p:ext uri="{BB962C8B-B14F-4D97-AF65-F5344CB8AC3E}">
        <p14:creationId xmlns:p14="http://schemas.microsoft.com/office/powerpoint/2010/main" val="3873083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2CC94E-3F78-4816-D168-DF20AB3AB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60645EC7-1224-FD3B-D702-6634B5B162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773"/>
            <a:ext cx="12192000" cy="6858000"/>
          </a:xfrm>
        </p:spPr>
      </p:pic>
      <p:sp useBgFill="1">
        <p:nvSpPr>
          <p:cNvPr id="6" name="CaixaDeTexto 5">
            <a:extLst>
              <a:ext uri="{FF2B5EF4-FFF2-40B4-BE49-F238E27FC236}">
                <a16:creationId xmlns:a16="http://schemas.microsoft.com/office/drawing/2014/main" id="{8EBD28FF-770B-8469-C1BA-B36A3F440852}"/>
              </a:ext>
            </a:extLst>
          </p:cNvPr>
          <p:cNvSpPr txBox="1"/>
          <p:nvPr/>
        </p:nvSpPr>
        <p:spPr>
          <a:xfrm>
            <a:off x="2659117" y="1285327"/>
            <a:ext cx="6831724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>
                <a:latin typeface="Noteworthy" panose="02000400000000000000" pitchFamily="2" charset="77"/>
                <a:ea typeface="Noteworthy" panose="02000400000000000000" pitchFamily="2" charset="77"/>
              </a:rPr>
              <a:t>Portuguese Fast Food </a:t>
            </a:r>
            <a:r>
              <a:rPr lang="pt-PT" sz="3200" b="1" dirty="0" err="1">
                <a:latin typeface="Noteworthy" panose="02000400000000000000" pitchFamily="2" charset="77"/>
                <a:ea typeface="Noteworthy" panose="02000400000000000000" pitchFamily="2" charset="77"/>
              </a:rPr>
              <a:t>Restaurants</a:t>
            </a:r>
            <a:endParaRPr lang="pt-PT" sz="3200" b="1" dirty="0">
              <a:latin typeface="Noteworthy" panose="02000400000000000000" pitchFamily="2" charset="77"/>
              <a:ea typeface="Noteworthy" panose="02000400000000000000" pitchFamily="2" charset="77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2104AFB-D444-EE53-DDC3-05F2A5BD12D8}"/>
              </a:ext>
            </a:extLst>
          </p:cNvPr>
          <p:cNvSpPr txBox="1"/>
          <p:nvPr/>
        </p:nvSpPr>
        <p:spPr>
          <a:xfrm>
            <a:off x="1187669" y="2790304"/>
            <a:ext cx="98166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.Apple Color Emoji UI"/>
              <a:buChar char="🍔"/>
            </a:pPr>
            <a:r>
              <a:rPr lang="pt-PT" sz="4800" b="1" dirty="0">
                <a:latin typeface="Noteworthy" panose="02000400000000000000" pitchFamily="2" charset="77"/>
                <a:ea typeface="Noteworthy" panose="02000400000000000000" pitchFamily="2" charset="77"/>
              </a:rPr>
              <a:t>H3</a:t>
            </a:r>
          </a:p>
          <a:p>
            <a:pPr marL="285750" indent="-285750">
              <a:buFont typeface=".Apple Color Emoji UI"/>
              <a:buChar char="🍔"/>
            </a:pPr>
            <a:r>
              <a:rPr lang="pt-PT" sz="4800" b="1" dirty="0" err="1">
                <a:latin typeface="Noteworthy" panose="02000400000000000000" pitchFamily="2" charset="77"/>
                <a:ea typeface="Noteworthy" panose="02000400000000000000" pitchFamily="2" charset="77"/>
              </a:rPr>
              <a:t>Nico’s</a:t>
            </a:r>
            <a:r>
              <a:rPr lang="pt-PT" sz="4800" b="1" dirty="0">
                <a:latin typeface="Noteworthy" panose="02000400000000000000" pitchFamily="2" charset="77"/>
                <a:ea typeface="Noteworthy" panose="02000400000000000000" pitchFamily="2" charset="77"/>
              </a:rPr>
              <a:t> </a:t>
            </a:r>
            <a:r>
              <a:rPr lang="pt-PT" sz="4800" b="1" dirty="0" err="1">
                <a:latin typeface="Noteworthy" panose="02000400000000000000" pitchFamily="2" charset="77"/>
                <a:ea typeface="Noteworthy" panose="02000400000000000000" pitchFamily="2" charset="77"/>
              </a:rPr>
              <a:t>Burger</a:t>
            </a:r>
            <a:endParaRPr lang="pt-PT" sz="4800" b="1" dirty="0">
              <a:latin typeface="Noteworthy" panose="02000400000000000000" pitchFamily="2" charset="77"/>
              <a:ea typeface="Noteworthy" panose="02000400000000000000" pitchFamily="2" charset="77"/>
            </a:endParaRPr>
          </a:p>
          <a:p>
            <a:endParaRPr lang="pt-PT" sz="4800" b="1" dirty="0">
              <a:latin typeface="Noteworthy" panose="02000400000000000000" pitchFamily="2" charset="77"/>
              <a:ea typeface="Noteworthy" panose="020004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17271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2DB65CF-91A3-8230-AF37-CA7AE9C99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46"/>
          <a:stretch/>
        </p:blipFill>
        <p:spPr>
          <a:xfrm>
            <a:off x="0" y="0"/>
            <a:ext cx="6852213" cy="685221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CE71601-643C-6D16-15AB-9DBBD4628AF8}"/>
              </a:ext>
            </a:extLst>
          </p:cNvPr>
          <p:cNvSpPr txBox="1"/>
          <p:nvPr/>
        </p:nvSpPr>
        <p:spPr>
          <a:xfrm>
            <a:off x="6991109" y="300942"/>
            <a:ext cx="5200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dirty="0">
                <a:latin typeface="Noteworthy" panose="02000400000000000000" pitchFamily="2" charset="77"/>
                <a:ea typeface="Noteworthy" panose="02000400000000000000" pitchFamily="2" charset="77"/>
              </a:rPr>
              <a:t>1. H3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2CD5F2E-161D-2AB0-0538-24BED9C6492D}"/>
              </a:ext>
            </a:extLst>
          </p:cNvPr>
          <p:cNvSpPr txBox="1"/>
          <p:nvPr/>
        </p:nvSpPr>
        <p:spPr>
          <a:xfrm>
            <a:off x="7320987" y="1902612"/>
            <a:ext cx="4466822" cy="3908762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PT" sz="2800" dirty="0" err="1"/>
              <a:t>Created</a:t>
            </a:r>
            <a:r>
              <a:rPr lang="pt-PT" sz="2800" dirty="0"/>
              <a:t> in 2007 </a:t>
            </a:r>
            <a:r>
              <a:rPr lang="pt-PT" sz="2800" dirty="0" err="1"/>
              <a:t>by</a:t>
            </a:r>
            <a:r>
              <a:rPr lang="pt-PT" sz="2800" dirty="0"/>
              <a:t> 3 </a:t>
            </a:r>
            <a:r>
              <a:rPr lang="pt-PT" sz="2800" dirty="0" err="1"/>
              <a:t>people</a:t>
            </a:r>
            <a:endParaRPr lang="pt-PT" sz="28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PT" sz="2800" dirty="0" err="1"/>
              <a:t>Burger</a:t>
            </a:r>
            <a:r>
              <a:rPr lang="pt-PT" sz="2800" dirty="0"/>
              <a:t> </a:t>
            </a:r>
            <a:r>
              <a:rPr lang="pt-PT" sz="2800" dirty="0" err="1"/>
              <a:t>restaurant</a:t>
            </a:r>
            <a:endParaRPr lang="pt-PT" sz="28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PT" sz="2800" dirty="0"/>
              <a:t>Can </a:t>
            </a:r>
            <a:r>
              <a:rPr lang="pt-PT" sz="2800" dirty="0" err="1"/>
              <a:t>have</a:t>
            </a:r>
            <a:r>
              <a:rPr lang="pt-PT" sz="2800" dirty="0"/>
              <a:t> 3 </a:t>
            </a:r>
            <a:r>
              <a:rPr lang="pt-PT" sz="2800" dirty="0" err="1"/>
              <a:t>side</a:t>
            </a:r>
            <a:r>
              <a:rPr lang="pt-PT" sz="2800" dirty="0"/>
              <a:t> </a:t>
            </a:r>
            <a:r>
              <a:rPr lang="pt-PT" sz="2800" dirty="0" err="1"/>
              <a:t>dishes</a:t>
            </a:r>
            <a:endParaRPr lang="pt-PT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3478355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8564F-0C3E-AAC1-78BA-9C289255D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Traditional</a:t>
            </a:r>
            <a:r>
              <a:rPr lang="pt-PT" dirty="0"/>
              <a:t> Games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B0E0F7-1597-6C5D-94DF-44E5900EB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732" y="2232890"/>
            <a:ext cx="2163417" cy="14434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8CDE01-496A-6E6F-B63D-ED21728F8457}"/>
              </a:ext>
            </a:extLst>
          </p:cNvPr>
          <p:cNvSpPr txBox="1"/>
          <p:nvPr/>
        </p:nvSpPr>
        <p:spPr>
          <a:xfrm>
            <a:off x="1037508" y="4154325"/>
            <a:ext cx="3175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Top Games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AD5C9C-0E5C-7514-E474-0A74E7DEF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536" y="2173359"/>
            <a:ext cx="2492859" cy="24928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5E88D8-4C9D-0381-3525-B660ACD6A1ED}"/>
              </a:ext>
            </a:extLst>
          </p:cNvPr>
          <p:cNvSpPr txBox="1"/>
          <p:nvPr/>
        </p:nvSpPr>
        <p:spPr>
          <a:xfrm>
            <a:off x="8485427" y="4730199"/>
            <a:ext cx="2763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Cane Car Racing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5FC5E2-FC2C-A2DC-97C8-18FF41122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557" y="2035137"/>
            <a:ext cx="1803125" cy="1803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33682B-C261-0DF1-7258-754870D7F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461" y="4154325"/>
            <a:ext cx="2440728" cy="17390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D14C20-7DC8-71EA-8C2C-BEA0D79C2D4A}"/>
              </a:ext>
            </a:extLst>
          </p:cNvPr>
          <p:cNvSpPr txBox="1"/>
          <p:nvPr/>
        </p:nvSpPr>
        <p:spPr>
          <a:xfrm>
            <a:off x="5006308" y="6104772"/>
            <a:ext cx="2763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Mesh Game</a:t>
            </a:r>
          </a:p>
        </p:txBody>
      </p:sp>
    </p:spTree>
    <p:extLst>
      <p:ext uri="{BB962C8B-B14F-4D97-AF65-F5344CB8AC3E}">
        <p14:creationId xmlns:p14="http://schemas.microsoft.com/office/powerpoint/2010/main" val="2629533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A7B1D8-EE08-BB3E-0653-17B46B0758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D983B1-55D6-BF6A-DF60-947C2F6595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A20EB08-7EB9-A34F-4EA8-87D3E9840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8613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61CE3F2-A7F5-9987-3C8A-5F0437C6A54C}"/>
              </a:ext>
            </a:extLst>
          </p:cNvPr>
          <p:cNvSpPr txBox="1"/>
          <p:nvPr/>
        </p:nvSpPr>
        <p:spPr>
          <a:xfrm>
            <a:off x="2650603" y="173620"/>
            <a:ext cx="7893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b="1" dirty="0" err="1">
                <a:latin typeface="Noteworthy" panose="02000400000000000000" pitchFamily="2" charset="77"/>
                <a:ea typeface="Noteworthy" panose="02000400000000000000" pitchFamily="2" charset="77"/>
              </a:rPr>
              <a:t>Types</a:t>
            </a:r>
            <a:r>
              <a:rPr lang="pt-PT" sz="3600" b="1" dirty="0">
                <a:latin typeface="Noteworthy" panose="02000400000000000000" pitchFamily="2" charset="77"/>
                <a:ea typeface="Noteworthy" panose="02000400000000000000" pitchFamily="2" charset="77"/>
              </a:rPr>
              <a:t> </a:t>
            </a:r>
            <a:r>
              <a:rPr lang="pt-PT" sz="3600" b="1" dirty="0" err="1">
                <a:latin typeface="Noteworthy" panose="02000400000000000000" pitchFamily="2" charset="77"/>
                <a:ea typeface="Noteworthy" panose="02000400000000000000" pitchFamily="2" charset="77"/>
              </a:rPr>
              <a:t>of</a:t>
            </a:r>
            <a:r>
              <a:rPr lang="pt-PT" sz="3600" b="1" dirty="0">
                <a:latin typeface="Noteworthy" panose="02000400000000000000" pitchFamily="2" charset="77"/>
                <a:ea typeface="Noteworthy" panose="02000400000000000000" pitchFamily="2" charset="77"/>
              </a:rPr>
              <a:t> </a:t>
            </a:r>
            <a:r>
              <a:rPr lang="pt-PT" sz="3600" b="1" dirty="0" err="1">
                <a:latin typeface="Noteworthy" panose="02000400000000000000" pitchFamily="2" charset="77"/>
                <a:ea typeface="Noteworthy" panose="02000400000000000000" pitchFamily="2" charset="77"/>
              </a:rPr>
              <a:t>Burgers</a:t>
            </a:r>
            <a:endParaRPr lang="pt-PT" sz="3600" b="1" dirty="0">
              <a:latin typeface="Noteworthy" panose="02000400000000000000" pitchFamily="2" charset="77"/>
              <a:ea typeface="Noteworthy" panose="02000400000000000000" pitchFamily="2" charset="77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3A7BCF5-81A3-E40B-1119-85CA94F02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62" y="912026"/>
            <a:ext cx="3184411" cy="176020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32EDA44-31E2-C1F3-CC1D-00491E38F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062" y="719342"/>
            <a:ext cx="3258976" cy="1801418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0643449E-214E-2568-2FE6-2D4FC0BA7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05" y="2625121"/>
            <a:ext cx="3098559" cy="1712747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1B9AA30F-6B5F-F6AE-7E7C-3BE9F9829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7049" y="2471088"/>
            <a:ext cx="3691975" cy="2040761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A32B82CF-1501-5FE3-A583-E03255B530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4950" y="2436512"/>
            <a:ext cx="3883996" cy="2146902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1D8C4112-E0FB-14EC-1FDE-BB578B560A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483" y="4517707"/>
            <a:ext cx="3691975" cy="2040761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3BF520C2-828D-CECB-4982-886A289B0F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1515" y="4599726"/>
            <a:ext cx="3708968" cy="2050154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B8D6D79B-5AD2-5E07-DC5F-C8B330801D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0597" y="4599726"/>
            <a:ext cx="3606571" cy="1993554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3C357F3E-006E-764E-ECA7-5602267A4A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53717" y="577850"/>
            <a:ext cx="38100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31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501A69A1-962C-55FC-E8B4-02C801B81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6999" y="-2667000"/>
            <a:ext cx="6858001" cy="1219200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7433231-A861-1F07-80AD-5025FBBF2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856" y="1903741"/>
            <a:ext cx="7977352" cy="527668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1FDE38D9-032E-2114-087D-040630115B0E}"/>
              </a:ext>
            </a:extLst>
          </p:cNvPr>
          <p:cNvSpPr txBox="1"/>
          <p:nvPr/>
        </p:nvSpPr>
        <p:spPr>
          <a:xfrm>
            <a:off x="893379" y="756746"/>
            <a:ext cx="7178566" cy="1107996"/>
          </a:xfrm>
          <a:prstGeom prst="rect">
            <a:avLst/>
          </a:prstGeom>
          <a:noFill/>
          <a:ln w="730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PT" sz="6600" b="1" dirty="0" err="1">
                <a:latin typeface="Noteworthy" panose="02000400000000000000" pitchFamily="2" charset="77"/>
                <a:ea typeface="Noteworthy" panose="02000400000000000000" pitchFamily="2" charset="77"/>
              </a:rPr>
              <a:t>Nico’s</a:t>
            </a:r>
            <a:r>
              <a:rPr lang="pt-PT" sz="6600" b="1" dirty="0">
                <a:latin typeface="Noteworthy" panose="02000400000000000000" pitchFamily="2" charset="77"/>
                <a:ea typeface="Noteworthy" panose="02000400000000000000" pitchFamily="2" charset="77"/>
              </a:rPr>
              <a:t> </a:t>
            </a:r>
            <a:r>
              <a:rPr lang="pt-PT" sz="6600" b="1" dirty="0" err="1">
                <a:latin typeface="Noteworthy" panose="02000400000000000000" pitchFamily="2" charset="77"/>
                <a:ea typeface="Noteworthy" panose="02000400000000000000" pitchFamily="2" charset="77"/>
              </a:rPr>
              <a:t>Burger</a:t>
            </a:r>
            <a:endParaRPr lang="pt-PT" sz="6600" b="1" dirty="0">
              <a:latin typeface="Noteworthy" panose="02000400000000000000" pitchFamily="2" charset="77"/>
              <a:ea typeface="Noteworthy" panose="02000400000000000000" pitchFamily="2" charset="77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1976EAD-ACAC-7FFD-C94F-430EB4D298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2" t="3440" r="3230" b="3879"/>
          <a:stretch/>
        </p:blipFill>
        <p:spPr>
          <a:xfrm>
            <a:off x="1481958" y="3153102"/>
            <a:ext cx="2448911" cy="251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92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ADF88-2CA9-AE8A-B54A-342A58BC0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Most Popular Sports in Portugal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BF91B8-8642-22A5-8380-9E76A3F998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720" y="2801540"/>
            <a:ext cx="1968464" cy="2970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233367-8151-1ECC-5A82-D9BD18FCE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285" y="2204366"/>
            <a:ext cx="3332781" cy="18291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2D403F-11FB-8087-DCBC-76D991CF5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329" y="4490036"/>
            <a:ext cx="2765857" cy="2075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025129-F46E-4EAD-BB79-F0A4A045F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7812" y="3144058"/>
            <a:ext cx="2872740" cy="191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95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8F2AB-35DE-C59E-EA81-481AE2993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Most Popular Sports in Portugal – Honourable Mention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747520-09D9-D21F-1DB7-9DE7089B6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5138" y="2286000"/>
            <a:ext cx="6037861" cy="4022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30996D-6ADC-0B1A-8F80-26C6074AC9E8}"/>
              </a:ext>
            </a:extLst>
          </p:cNvPr>
          <p:cNvSpPr txBox="1"/>
          <p:nvPr/>
        </p:nvSpPr>
        <p:spPr>
          <a:xfrm>
            <a:off x="3711050" y="6325227"/>
            <a:ext cx="419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Roller Hockey</a:t>
            </a:r>
          </a:p>
        </p:txBody>
      </p:sp>
    </p:spTree>
    <p:extLst>
      <p:ext uri="{BB962C8B-B14F-4D97-AF65-F5344CB8AC3E}">
        <p14:creationId xmlns:p14="http://schemas.microsoft.com/office/powerpoint/2010/main" val="2618854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49841-E0D3-1B98-9E55-9D9E7B142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Advantages of doing sports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58AAED-62CF-9AEA-C31A-AD02B9E75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6465" y="3260227"/>
            <a:ext cx="4518835" cy="3012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B5E63B-E483-ED2E-7105-4912A85A8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246" y="2296160"/>
            <a:ext cx="4518834" cy="301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19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D46C6-EA21-DA64-935D-F047F9C604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Traditional food</a:t>
            </a:r>
          </a:p>
        </p:txBody>
      </p:sp>
    </p:spTree>
    <p:extLst>
      <p:ext uri="{BB962C8B-B14F-4D97-AF65-F5344CB8AC3E}">
        <p14:creationId xmlns:p14="http://schemas.microsoft.com/office/powerpoint/2010/main" val="3795148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1. “Frutas típicas” - Typical fruits"/>
          <p:cNvSpPr txBox="1">
            <a:spLocks noGrp="1"/>
          </p:cNvSpPr>
          <p:nvPr>
            <p:ph type="title"/>
          </p:nvPr>
        </p:nvSpPr>
        <p:spPr>
          <a:xfrm>
            <a:off x="762276" y="594870"/>
            <a:ext cx="8538165" cy="7175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1. “</a:t>
            </a:r>
            <a:r>
              <a:rPr dirty="0" err="1"/>
              <a:t>Frutas</a:t>
            </a:r>
            <a:r>
              <a:rPr dirty="0"/>
              <a:t> </a:t>
            </a:r>
            <a:r>
              <a:rPr dirty="0" err="1"/>
              <a:t>típicas</a:t>
            </a:r>
            <a:r>
              <a:rPr dirty="0"/>
              <a:t>” - Typical fruits</a:t>
            </a:r>
          </a:p>
        </p:txBody>
      </p:sp>
      <p:pic>
        <p:nvPicPr>
          <p:cNvPr id="152" name="06473657084964d5c548ac9c1f1e3a6600c4df0f.jpeg" descr="06473657084964d5c548ac9c1f1e3a6600c4df0f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611" y="1330145"/>
            <a:ext cx="7878779" cy="5287399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exto"/>
          <p:cNvSpPr txBox="1"/>
          <p:nvPr/>
        </p:nvSpPr>
        <p:spPr>
          <a:xfrm>
            <a:off x="2156611" y="1254484"/>
            <a:ext cx="51361" cy="15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177800">
              <a:defRPr sz="1300">
                <a:solidFill>
                  <a:srgbClr val="000000"/>
                </a:solidFill>
              </a:defRPr>
            </a:pPr>
            <a:endParaRPr sz="65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2. “Bolo do caco”"/>
          <p:cNvSpPr txBox="1">
            <a:spLocks noGrp="1"/>
          </p:cNvSpPr>
          <p:nvPr>
            <p:ph type="title"/>
          </p:nvPr>
        </p:nvSpPr>
        <p:spPr>
          <a:xfrm>
            <a:off x="792093" y="581056"/>
            <a:ext cx="4889500" cy="7175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2. “Bolo do </a:t>
            </a:r>
            <a:r>
              <a:rPr dirty="0" err="1"/>
              <a:t>caco</a:t>
            </a:r>
            <a:r>
              <a:rPr dirty="0"/>
              <a:t>”</a:t>
            </a:r>
          </a:p>
        </p:txBody>
      </p:sp>
      <p:pic>
        <p:nvPicPr>
          <p:cNvPr id="156" name="1800297bef04d2b81b2a404fa29a899c7b8c8c5f.jpg" descr="1800297bef04d2b81b2a404fa29a899c7b8c8c5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298606"/>
            <a:ext cx="8128001" cy="545465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exto"/>
          <p:cNvSpPr txBox="1"/>
          <p:nvPr/>
        </p:nvSpPr>
        <p:spPr>
          <a:xfrm>
            <a:off x="2032000" y="1222945"/>
            <a:ext cx="51361" cy="15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177800">
              <a:spcBef>
                <a:spcPts val="400"/>
              </a:spcBef>
              <a:defRPr sz="1300" b="1">
                <a:solidFill>
                  <a:srgbClr val="E4AF0A"/>
                </a:solidFill>
              </a:defRPr>
            </a:pPr>
            <a:endParaRPr sz="65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3. “Chouriço no bolo caco” or “Pão com chouriço”"/>
          <p:cNvSpPr txBox="1">
            <a:spLocks noGrp="1"/>
          </p:cNvSpPr>
          <p:nvPr>
            <p:ph type="title"/>
          </p:nvPr>
        </p:nvSpPr>
        <p:spPr>
          <a:xfrm>
            <a:off x="821911" y="598460"/>
            <a:ext cx="8996285" cy="717551"/>
          </a:xfrm>
          <a:prstGeom prst="rect">
            <a:avLst/>
          </a:prstGeom>
        </p:spPr>
        <p:txBody>
          <a:bodyPr>
            <a:normAutofit/>
          </a:bodyPr>
          <a:lstStyle>
            <a:lvl1pPr defTabSz="2218888">
              <a:defRPr sz="7735" spc="-154"/>
            </a:lvl1pPr>
          </a:lstStyle>
          <a:p>
            <a:r>
              <a:rPr sz="4500" dirty="0"/>
              <a:t>3. “</a:t>
            </a:r>
            <a:r>
              <a:rPr sz="4500" dirty="0" err="1"/>
              <a:t>Chouriço</a:t>
            </a:r>
            <a:r>
              <a:rPr sz="4500" dirty="0"/>
              <a:t> no bolo </a:t>
            </a:r>
            <a:r>
              <a:rPr sz="4500" dirty="0" err="1"/>
              <a:t>caco</a:t>
            </a:r>
            <a:r>
              <a:rPr sz="4500" dirty="0"/>
              <a:t>” or “</a:t>
            </a:r>
            <a:r>
              <a:rPr sz="4500" dirty="0" err="1"/>
              <a:t>Pão</a:t>
            </a:r>
            <a:r>
              <a:rPr sz="4500" dirty="0"/>
              <a:t> com </a:t>
            </a:r>
            <a:r>
              <a:rPr sz="4500" dirty="0" err="1"/>
              <a:t>chouriço</a:t>
            </a:r>
            <a:r>
              <a:rPr sz="4500" dirty="0"/>
              <a:t>”</a:t>
            </a:r>
          </a:p>
        </p:txBody>
      </p:sp>
      <p:pic>
        <p:nvPicPr>
          <p:cNvPr id="160" name="f618e484cb6ae36a2817d1b2bfa7480ac1d86aad.jpeg" descr="f618e484cb6ae36a2817d1b2bfa7480ac1d86aad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353842"/>
            <a:ext cx="8128001" cy="545465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Texto"/>
          <p:cNvSpPr txBox="1"/>
          <p:nvPr/>
        </p:nvSpPr>
        <p:spPr>
          <a:xfrm>
            <a:off x="2032000" y="1278181"/>
            <a:ext cx="51361" cy="15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177800">
              <a:defRPr sz="1300">
                <a:solidFill>
                  <a:srgbClr val="000000"/>
                </a:solidFill>
              </a:defRPr>
            </a:pPr>
            <a:endParaRPr sz="65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1568</TotalTime>
  <Words>137</Words>
  <Application>Microsoft Office PowerPoint</Application>
  <PresentationFormat>Widescreen</PresentationFormat>
  <Paragraphs>30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.Apple Color Emoji UI</vt:lpstr>
      <vt:lpstr>Arial</vt:lpstr>
      <vt:lpstr>Baloo</vt:lpstr>
      <vt:lpstr>Noteworthy</vt:lpstr>
      <vt:lpstr>Tw Cen MT</vt:lpstr>
      <vt:lpstr>Tw Cen MT Condensed</vt:lpstr>
      <vt:lpstr>Wingdings 3</vt:lpstr>
      <vt:lpstr>Integral</vt:lpstr>
      <vt:lpstr>Games and sports in Portugal</vt:lpstr>
      <vt:lpstr>Traditional Games</vt:lpstr>
      <vt:lpstr>Most Popular Sports in Portugal</vt:lpstr>
      <vt:lpstr>Most Popular Sports in Portugal – Honourable Mention</vt:lpstr>
      <vt:lpstr>Advantages of doing sports</vt:lpstr>
      <vt:lpstr>Traditional food</vt:lpstr>
      <vt:lpstr>1. “Frutas típicas” - Typical fruits</vt:lpstr>
      <vt:lpstr>2. “Bolo do caco”</vt:lpstr>
      <vt:lpstr>3. “Chouriço no bolo caco” or “Pão com chouriço”</vt:lpstr>
      <vt:lpstr>4. “Espetada”</vt:lpstr>
      <vt:lpstr>5. “Milho frito”</vt:lpstr>
      <vt:lpstr>6. “Lapas grelhadas”</vt:lpstr>
      <vt:lpstr>7. “Brisa Maracujá”</vt:lpstr>
      <vt:lpstr>8. “Poncha” </vt:lpstr>
      <vt:lpstr>9. “Bolo de mel”</vt:lpstr>
      <vt:lpstr>10. “Vinho madeira”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Games and sports in Portugal</dc:title>
  <dc:creator>Jose Manuel Baptista</dc:creator>
  <cp:lastModifiedBy>Nadežda Polianoviča</cp:lastModifiedBy>
  <cp:revision>2</cp:revision>
  <dcterms:created xsi:type="dcterms:W3CDTF">2022-05-25T15:10:26Z</dcterms:created>
  <dcterms:modified xsi:type="dcterms:W3CDTF">2022-08-26T06:01:35Z</dcterms:modified>
</cp:coreProperties>
</file>