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jVCB02c258whTPA+XFLG/tSW+e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o de Título" type="title">
  <p:cSld name="TITLE">
    <p:spTree>
      <p:nvGrpSpPr>
        <p:cNvPr id="1" name="Shape 14"/>
        <p:cNvGrpSpPr/>
        <p:nvPr/>
      </p:nvGrpSpPr>
      <p:grpSpPr>
        <a:xfrm>
          <a:off x="0" y="0"/>
          <a:ext cx="0" cy="0"/>
          <a:chOff x="0" y="0"/>
          <a:chExt cx="0" cy="0"/>
        </a:xfrm>
      </p:grpSpPr>
      <p:sp>
        <p:nvSpPr>
          <p:cNvPr id="15" name="Google Shape;15;p11"/>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1"/>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1"/>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11"/>
          <p:cNvGrpSpPr/>
          <p:nvPr/>
        </p:nvGrpSpPr>
        <p:grpSpPr>
          <a:xfrm>
            <a:off x="9649215" y="4068923"/>
            <a:ext cx="1080904" cy="1080902"/>
            <a:chOff x="9685338" y="4460675"/>
            <a:chExt cx="1080904" cy="1080902"/>
          </a:xfrm>
        </p:grpSpPr>
        <p:sp>
          <p:nvSpPr>
            <p:cNvPr id="19" name="Google Shape;19;p11"/>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1"/>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1"/>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1"/>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23" name="Google Shape;23;p1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ckwell"/>
                <a:ea typeface="Rockwell"/>
                <a:cs typeface="Rockwell"/>
                <a:sym typeface="Rockwell"/>
              </a:defRPr>
            </a:lvl1pPr>
            <a:lvl2pPr marL="0" lvl="1" indent="0" algn="ctr">
              <a:spcBef>
                <a:spcPts val="0"/>
              </a:spcBef>
              <a:buNone/>
              <a:defRPr sz="2800" b="1" i="0" u="none" strike="noStrike" cap="none">
                <a:solidFill>
                  <a:srgbClr val="FFFFFF"/>
                </a:solidFill>
                <a:latin typeface="Rockwell"/>
                <a:ea typeface="Rockwell"/>
                <a:cs typeface="Rockwell"/>
                <a:sym typeface="Rockwell"/>
              </a:defRPr>
            </a:lvl2pPr>
            <a:lvl3pPr marL="0" lvl="2" indent="0" algn="ctr">
              <a:spcBef>
                <a:spcPts val="0"/>
              </a:spcBef>
              <a:buNone/>
              <a:defRPr sz="2800" b="1" i="0" u="none" strike="noStrike" cap="none">
                <a:solidFill>
                  <a:srgbClr val="FFFFFF"/>
                </a:solidFill>
                <a:latin typeface="Rockwell"/>
                <a:ea typeface="Rockwell"/>
                <a:cs typeface="Rockwell"/>
                <a:sym typeface="Rockwell"/>
              </a:defRPr>
            </a:lvl3pPr>
            <a:lvl4pPr marL="0" lvl="3" indent="0" algn="ctr">
              <a:spcBef>
                <a:spcPts val="0"/>
              </a:spcBef>
              <a:buNone/>
              <a:defRPr sz="2800" b="1" i="0" u="none" strike="noStrike" cap="none">
                <a:solidFill>
                  <a:srgbClr val="FFFFFF"/>
                </a:solidFill>
                <a:latin typeface="Rockwell"/>
                <a:ea typeface="Rockwell"/>
                <a:cs typeface="Rockwell"/>
                <a:sym typeface="Rockwell"/>
              </a:defRPr>
            </a:lvl4pPr>
            <a:lvl5pPr marL="0" lvl="4" indent="0" algn="ctr">
              <a:spcBef>
                <a:spcPts val="0"/>
              </a:spcBef>
              <a:buNone/>
              <a:defRPr sz="2800" b="1" i="0" u="none" strike="noStrike" cap="none">
                <a:solidFill>
                  <a:srgbClr val="FFFFFF"/>
                </a:solidFill>
                <a:latin typeface="Rockwell"/>
                <a:ea typeface="Rockwell"/>
                <a:cs typeface="Rockwell"/>
                <a:sym typeface="Rockwell"/>
              </a:defRPr>
            </a:lvl5pPr>
            <a:lvl6pPr marL="0" lvl="5" indent="0" algn="ctr">
              <a:spcBef>
                <a:spcPts val="0"/>
              </a:spcBef>
              <a:buNone/>
              <a:defRPr sz="2800" b="1" i="0" u="none" strike="noStrike" cap="none">
                <a:solidFill>
                  <a:srgbClr val="FFFFFF"/>
                </a:solidFill>
                <a:latin typeface="Rockwell"/>
                <a:ea typeface="Rockwell"/>
                <a:cs typeface="Rockwell"/>
                <a:sym typeface="Rockwell"/>
              </a:defRPr>
            </a:lvl6pPr>
            <a:lvl7pPr marL="0" lvl="6" indent="0" algn="ctr">
              <a:spcBef>
                <a:spcPts val="0"/>
              </a:spcBef>
              <a:buNone/>
              <a:defRPr sz="2800" b="1" i="0" u="none" strike="noStrike" cap="none">
                <a:solidFill>
                  <a:srgbClr val="FFFFFF"/>
                </a:solidFill>
                <a:latin typeface="Rockwell"/>
                <a:ea typeface="Rockwell"/>
                <a:cs typeface="Rockwell"/>
                <a:sym typeface="Rockwell"/>
              </a:defRPr>
            </a:lvl7pPr>
            <a:lvl8pPr marL="0" lvl="7" indent="0" algn="ctr">
              <a:spcBef>
                <a:spcPts val="0"/>
              </a:spcBef>
              <a:buNone/>
              <a:defRPr sz="2800" b="1" i="0" u="none" strike="noStrike" cap="none">
                <a:solidFill>
                  <a:srgbClr val="FFFFFF"/>
                </a:solidFill>
                <a:latin typeface="Rockwell"/>
                <a:ea typeface="Rockwell"/>
                <a:cs typeface="Rockwell"/>
                <a:sym typeface="Rockwell"/>
              </a:defRPr>
            </a:lvl8pPr>
            <a:lvl9pPr marL="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20"/>
          <p:cNvSpPr txBox="1">
            <a:spLocks noGrp="1"/>
          </p:cNvSpPr>
          <p:nvPr>
            <p:ph type="body" idx="1"/>
          </p:nvPr>
        </p:nvSpPr>
        <p:spPr>
          <a:xfrm rot="5400000">
            <a:off x="4073652" y="-882396"/>
            <a:ext cx="4050792" cy="100584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1" name="Google Shape;91;p2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rot="5400000">
            <a:off x="7181850" y="2076450"/>
            <a:ext cx="5638800" cy="255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1"/>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97" name="Google Shape;97;p2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26"/>
        <p:cNvGrpSpPr/>
        <p:nvPr/>
      </p:nvGrpSpPr>
      <p:grpSpPr>
        <a:xfrm>
          <a:off x="0" y="0"/>
          <a:ext cx="0" cy="0"/>
          <a:chOff x="0" y="0"/>
          <a:chExt cx="0" cy="0"/>
        </a:xfrm>
      </p:grpSpPr>
      <p:sp>
        <p:nvSpPr>
          <p:cNvPr id="27" name="Google Shape;27;p12"/>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2"/>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29" name="Google Shape;29;p1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abeçalho da Secção" type="secHead">
  <p:cSld name="SECTION_HEADER">
    <p:spTree>
      <p:nvGrpSpPr>
        <p:cNvPr id="1" name="Shape 32"/>
        <p:cNvGrpSpPr/>
        <p:nvPr/>
      </p:nvGrpSpPr>
      <p:grpSpPr>
        <a:xfrm>
          <a:off x="0" y="0"/>
          <a:ext cx="0" cy="0"/>
          <a:chOff x="0" y="0"/>
          <a:chExt cx="0" cy="0"/>
        </a:xfrm>
      </p:grpSpPr>
      <p:sp>
        <p:nvSpPr>
          <p:cNvPr id="33" name="Google Shape;33;p13"/>
          <p:cNvSpPr/>
          <p:nvPr/>
        </p:nvSpPr>
        <p:spPr>
          <a:xfrm>
            <a:off x="0" y="4917989"/>
            <a:ext cx="12192000" cy="194001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3"/>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8000"/>
              <a:buFont typeface="Rockwell"/>
              <a:buNone/>
              <a:defRPr sz="8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700"/>
              <a:buNone/>
              <a:defRPr sz="2000">
                <a:solidFill>
                  <a:schemeClr val="dk1"/>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36" name="Google Shape;36;p13"/>
          <p:cNvSpPr txBox="1">
            <a:spLocks noGrp="1"/>
          </p:cNvSpPr>
          <p:nvPr>
            <p:ph type="dt" idx="10"/>
          </p:nvPr>
        </p:nvSpPr>
        <p:spPr>
          <a:xfrm>
            <a:off x="8593667" y="6272784"/>
            <a:ext cx="26443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ftr" idx="11"/>
          </p:nvPr>
        </p:nvSpPr>
        <p:spPr>
          <a:xfrm>
            <a:off x="2182708"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38" name="Google Shape;38;p13"/>
          <p:cNvGrpSpPr/>
          <p:nvPr/>
        </p:nvGrpSpPr>
        <p:grpSpPr>
          <a:xfrm>
            <a:off x="897399" y="2325848"/>
            <a:ext cx="1080904" cy="1080902"/>
            <a:chOff x="9685338" y="4460675"/>
            <a:chExt cx="1080904" cy="1080902"/>
          </a:xfrm>
        </p:grpSpPr>
        <p:sp>
          <p:nvSpPr>
            <p:cNvPr id="39" name="Google Shape;39;p13"/>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3"/>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13"/>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ckwell"/>
                <a:ea typeface="Rockwell"/>
                <a:cs typeface="Rockwell"/>
                <a:sym typeface="Rockwell"/>
              </a:defRPr>
            </a:lvl1pPr>
            <a:lvl2pPr marL="0" lvl="1" indent="0" algn="ctr">
              <a:spcBef>
                <a:spcPts val="0"/>
              </a:spcBef>
              <a:buNone/>
              <a:defRPr sz="2800" b="1" i="0" u="none" strike="noStrike" cap="none">
                <a:solidFill>
                  <a:srgbClr val="FFFFFF"/>
                </a:solidFill>
                <a:latin typeface="Rockwell"/>
                <a:ea typeface="Rockwell"/>
                <a:cs typeface="Rockwell"/>
                <a:sym typeface="Rockwell"/>
              </a:defRPr>
            </a:lvl2pPr>
            <a:lvl3pPr marL="0" lvl="2" indent="0" algn="ctr">
              <a:spcBef>
                <a:spcPts val="0"/>
              </a:spcBef>
              <a:buNone/>
              <a:defRPr sz="2800" b="1" i="0" u="none" strike="noStrike" cap="none">
                <a:solidFill>
                  <a:srgbClr val="FFFFFF"/>
                </a:solidFill>
                <a:latin typeface="Rockwell"/>
                <a:ea typeface="Rockwell"/>
                <a:cs typeface="Rockwell"/>
                <a:sym typeface="Rockwell"/>
              </a:defRPr>
            </a:lvl3pPr>
            <a:lvl4pPr marL="0" lvl="3" indent="0" algn="ctr">
              <a:spcBef>
                <a:spcPts val="0"/>
              </a:spcBef>
              <a:buNone/>
              <a:defRPr sz="2800" b="1" i="0" u="none" strike="noStrike" cap="none">
                <a:solidFill>
                  <a:srgbClr val="FFFFFF"/>
                </a:solidFill>
                <a:latin typeface="Rockwell"/>
                <a:ea typeface="Rockwell"/>
                <a:cs typeface="Rockwell"/>
                <a:sym typeface="Rockwell"/>
              </a:defRPr>
            </a:lvl4pPr>
            <a:lvl5pPr marL="0" lvl="4" indent="0" algn="ctr">
              <a:spcBef>
                <a:spcPts val="0"/>
              </a:spcBef>
              <a:buNone/>
              <a:defRPr sz="2800" b="1" i="0" u="none" strike="noStrike" cap="none">
                <a:solidFill>
                  <a:srgbClr val="FFFFFF"/>
                </a:solidFill>
                <a:latin typeface="Rockwell"/>
                <a:ea typeface="Rockwell"/>
                <a:cs typeface="Rockwell"/>
                <a:sym typeface="Rockwell"/>
              </a:defRPr>
            </a:lvl5pPr>
            <a:lvl6pPr marL="0" lvl="5" indent="0" algn="ctr">
              <a:spcBef>
                <a:spcPts val="0"/>
              </a:spcBef>
              <a:buNone/>
              <a:defRPr sz="2800" b="1" i="0" u="none" strike="noStrike" cap="none">
                <a:solidFill>
                  <a:srgbClr val="FFFFFF"/>
                </a:solidFill>
                <a:latin typeface="Rockwell"/>
                <a:ea typeface="Rockwell"/>
                <a:cs typeface="Rockwell"/>
                <a:sym typeface="Rockwell"/>
              </a:defRPr>
            </a:lvl6pPr>
            <a:lvl7pPr marL="0" lvl="6" indent="0" algn="ctr">
              <a:spcBef>
                <a:spcPts val="0"/>
              </a:spcBef>
              <a:buNone/>
              <a:defRPr sz="2800" b="1" i="0" u="none" strike="noStrike" cap="none">
                <a:solidFill>
                  <a:srgbClr val="FFFFFF"/>
                </a:solidFill>
                <a:latin typeface="Rockwell"/>
                <a:ea typeface="Rockwell"/>
                <a:cs typeface="Rockwell"/>
                <a:sym typeface="Rockwell"/>
              </a:defRPr>
            </a:lvl7pPr>
            <a:lvl8pPr marL="0" lvl="7" indent="0" algn="ctr">
              <a:spcBef>
                <a:spcPts val="0"/>
              </a:spcBef>
              <a:buNone/>
              <a:defRPr sz="2800" b="1" i="0" u="none" strike="noStrike" cap="none">
                <a:solidFill>
                  <a:srgbClr val="FFFFFF"/>
                </a:solidFill>
                <a:latin typeface="Rockwell"/>
                <a:ea typeface="Rockwell"/>
                <a:cs typeface="Rockwell"/>
                <a:sym typeface="Rockwell"/>
              </a:defRPr>
            </a:lvl8pPr>
            <a:lvl9pPr marL="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5" name="Google Shape;45;p14"/>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46" name="Google Shape;46;p14"/>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1066800"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2" name="Google Shape;52;p15"/>
          <p:cNvSpPr txBox="1">
            <a:spLocks noGrp="1"/>
          </p:cNvSpPr>
          <p:nvPr>
            <p:ph type="body" idx="2"/>
          </p:nvPr>
        </p:nvSpPr>
        <p:spPr>
          <a:xfrm>
            <a:off x="1069848"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3" name="Google Shape;53;p15"/>
          <p:cNvSpPr txBox="1">
            <a:spLocks noGrp="1"/>
          </p:cNvSpPr>
          <p:nvPr>
            <p:ph type="body" idx="3"/>
          </p:nvPr>
        </p:nvSpPr>
        <p:spPr>
          <a:xfrm>
            <a:off x="6364224"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54" name="Google Shape;54;p15"/>
          <p:cNvSpPr txBox="1">
            <a:spLocks noGrp="1"/>
          </p:cNvSpPr>
          <p:nvPr>
            <p:ph type="body" idx="4"/>
          </p:nvPr>
        </p:nvSpPr>
        <p:spPr>
          <a:xfrm>
            <a:off x="6364224"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55" name="Google Shape;55;p15"/>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63"/>
        <p:cNvGrpSpPr/>
        <p:nvPr/>
      </p:nvGrpSpPr>
      <p:grpSpPr>
        <a:xfrm>
          <a:off x="0" y="0"/>
          <a:ext cx="0" cy="0"/>
          <a:chOff x="0" y="0"/>
          <a:chExt cx="0" cy="0"/>
        </a:xfrm>
      </p:grpSpPr>
      <p:sp>
        <p:nvSpPr>
          <p:cNvPr id="64" name="Google Shape;64;p1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údo com Legenda" type="objTx">
  <p:cSld name="OBJECT_WITH_CAPTION_TEXT">
    <p:spTree>
      <p:nvGrpSpPr>
        <p:cNvPr id="1" name="Shape 67"/>
        <p:cNvGrpSpPr/>
        <p:nvPr/>
      </p:nvGrpSpPr>
      <p:grpSpPr>
        <a:xfrm>
          <a:off x="0" y="0"/>
          <a:ext cx="0" cy="0"/>
          <a:chOff x="0" y="0"/>
          <a:chExt cx="0" cy="0"/>
        </a:xfrm>
      </p:grpSpPr>
      <p:sp>
        <p:nvSpPr>
          <p:cNvPr id="68" name="Google Shape;68;p18"/>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8"/>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a:off x="838200" y="685800"/>
            <a:ext cx="6711696" cy="5020056"/>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1" name="Google Shape;71;p18"/>
          <p:cNvSpPr txBox="1">
            <a:spLocks noGrp="1"/>
          </p:cNvSpPr>
          <p:nvPr>
            <p:ph type="body" idx="2"/>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72" name="Google Shape;72;p1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74" name="Google Shape;74;p18"/>
          <p:cNvGrpSpPr/>
          <p:nvPr/>
        </p:nvGrpSpPr>
        <p:grpSpPr>
          <a:xfrm>
            <a:off x="11401725" y="6229681"/>
            <a:ext cx="457200" cy="457200"/>
            <a:chOff x="11361456" y="6195813"/>
            <a:chExt cx="548640" cy="548640"/>
          </a:xfrm>
        </p:grpSpPr>
        <p:sp>
          <p:nvSpPr>
            <p:cNvPr id="75" name="Google Shape;75;p18"/>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8"/>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m com Legenda" type="picTx">
  <p:cSld name="PICTURE_WITH_CAPTION_TEXT">
    <p:spTree>
      <p:nvGrpSpPr>
        <p:cNvPr id="1" name="Shape 78"/>
        <p:cNvGrpSpPr/>
        <p:nvPr/>
      </p:nvGrpSpPr>
      <p:grpSpPr>
        <a:xfrm>
          <a:off x="0" y="0"/>
          <a:ext cx="0" cy="0"/>
          <a:chOff x="0" y="0"/>
          <a:chExt cx="0" cy="0"/>
        </a:xfrm>
      </p:grpSpPr>
      <p:sp>
        <p:nvSpPr>
          <p:cNvPr id="79" name="Google Shape;79;p19"/>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9"/>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9"/>
          <p:cNvSpPr>
            <a:spLocks noGrp="1"/>
          </p:cNvSpPr>
          <p:nvPr>
            <p:ph type="pic" idx="2"/>
          </p:nvPr>
        </p:nvSpPr>
        <p:spPr>
          <a:xfrm>
            <a:off x="0" y="0"/>
            <a:ext cx="8303740" cy="6858000"/>
          </a:xfrm>
          <a:prstGeom prst="rect">
            <a:avLst/>
          </a:prstGeom>
          <a:solidFill>
            <a:srgbClr val="E1DFDF"/>
          </a:solidFill>
          <a:ln>
            <a:noFill/>
          </a:ln>
        </p:spPr>
      </p:sp>
      <p:sp>
        <p:nvSpPr>
          <p:cNvPr id="82" name="Google Shape;82;p19"/>
          <p:cNvSpPr txBox="1">
            <a:spLocks noGrp="1"/>
          </p:cNvSpPr>
          <p:nvPr>
            <p:ph type="body" idx="1"/>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83" name="Google Shape;83;p1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4" name="Google Shape;84;p19"/>
          <p:cNvGrpSpPr/>
          <p:nvPr/>
        </p:nvGrpSpPr>
        <p:grpSpPr>
          <a:xfrm>
            <a:off x="11401725" y="6229681"/>
            <a:ext cx="457200" cy="457200"/>
            <a:chOff x="11361456" y="6195813"/>
            <a:chExt cx="548640" cy="548640"/>
          </a:xfrm>
        </p:grpSpPr>
        <p:sp>
          <p:nvSpPr>
            <p:cNvPr id="85" name="Google Shape;85;p19"/>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9"/>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5400"/>
              <a:buFont typeface="Rockwell"/>
              <a:buNone/>
              <a:defRPr sz="540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8" name="Google Shape;8;p1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 name="Google Shape;9;p1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10" name="Google Shape;10;p10"/>
          <p:cNvGrpSpPr/>
          <p:nvPr/>
        </p:nvGrpSpPr>
        <p:grpSpPr>
          <a:xfrm>
            <a:off x="11401725" y="6229681"/>
            <a:ext cx="457200" cy="457200"/>
            <a:chOff x="11361456" y="6195813"/>
            <a:chExt cx="548640" cy="548640"/>
          </a:xfrm>
        </p:grpSpPr>
        <p:sp>
          <p:nvSpPr>
            <p:cNvPr id="11" name="Google Shape;11;p10"/>
            <p:cNvSpPr/>
            <p:nvPr/>
          </p:nvSpPr>
          <p:spPr>
            <a:xfrm>
              <a:off x="11361456" y="6195813"/>
              <a:ext cx="548640" cy="548640"/>
            </a:xfrm>
            <a:prstGeom prst="ellipse">
              <a:avLst/>
            </a:prstGeom>
            <a:blipFill rotWithShape="1">
              <a:blip r:embed="rId1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0"/>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1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ckwell"/>
                <a:ea typeface="Rockwell"/>
                <a:cs typeface="Rockwell"/>
                <a:sym typeface="Rockwell"/>
              </a:defRPr>
            </a:lvl1pPr>
            <a:lvl2pPr marL="0" marR="0" lvl="1" indent="0" algn="ctr" rtl="0">
              <a:spcBef>
                <a:spcPts val="0"/>
              </a:spcBef>
              <a:buNone/>
              <a:defRPr sz="1400" b="1" i="0" u="none" strike="noStrike" cap="none">
                <a:solidFill>
                  <a:srgbClr val="FFFFFF"/>
                </a:solidFill>
                <a:latin typeface="Rockwell"/>
                <a:ea typeface="Rockwell"/>
                <a:cs typeface="Rockwell"/>
                <a:sym typeface="Rockwell"/>
              </a:defRPr>
            </a:lvl2pPr>
            <a:lvl3pPr marL="0" marR="0" lvl="2" indent="0" algn="ctr" rtl="0">
              <a:spcBef>
                <a:spcPts val="0"/>
              </a:spcBef>
              <a:buNone/>
              <a:defRPr sz="1400" b="1" i="0" u="none" strike="noStrike" cap="none">
                <a:solidFill>
                  <a:srgbClr val="FFFFFF"/>
                </a:solidFill>
                <a:latin typeface="Rockwell"/>
                <a:ea typeface="Rockwell"/>
                <a:cs typeface="Rockwell"/>
                <a:sym typeface="Rockwell"/>
              </a:defRPr>
            </a:lvl3pPr>
            <a:lvl4pPr marL="0" marR="0" lvl="3" indent="0" algn="ctr" rtl="0">
              <a:spcBef>
                <a:spcPts val="0"/>
              </a:spcBef>
              <a:buNone/>
              <a:defRPr sz="1400" b="1" i="0" u="none" strike="noStrike" cap="none">
                <a:solidFill>
                  <a:srgbClr val="FFFFFF"/>
                </a:solidFill>
                <a:latin typeface="Rockwell"/>
                <a:ea typeface="Rockwell"/>
                <a:cs typeface="Rockwell"/>
                <a:sym typeface="Rockwell"/>
              </a:defRPr>
            </a:lvl4pPr>
            <a:lvl5pPr marL="0" marR="0" lvl="4" indent="0" algn="ctr" rtl="0">
              <a:spcBef>
                <a:spcPts val="0"/>
              </a:spcBef>
              <a:buNone/>
              <a:defRPr sz="1400" b="1" i="0" u="none" strike="noStrike" cap="none">
                <a:solidFill>
                  <a:srgbClr val="FFFFFF"/>
                </a:solidFill>
                <a:latin typeface="Rockwell"/>
                <a:ea typeface="Rockwell"/>
                <a:cs typeface="Rockwell"/>
                <a:sym typeface="Rockwell"/>
              </a:defRPr>
            </a:lvl5pPr>
            <a:lvl6pPr marL="0" marR="0" lvl="5" indent="0" algn="ctr" rtl="0">
              <a:spcBef>
                <a:spcPts val="0"/>
              </a:spcBef>
              <a:buNone/>
              <a:defRPr sz="1400" b="1" i="0" u="none" strike="noStrike" cap="none">
                <a:solidFill>
                  <a:srgbClr val="FFFFFF"/>
                </a:solidFill>
                <a:latin typeface="Rockwell"/>
                <a:ea typeface="Rockwell"/>
                <a:cs typeface="Rockwell"/>
                <a:sym typeface="Rockwell"/>
              </a:defRPr>
            </a:lvl6pPr>
            <a:lvl7pPr marL="0" marR="0" lvl="6" indent="0" algn="ctr" rtl="0">
              <a:spcBef>
                <a:spcPts val="0"/>
              </a:spcBef>
              <a:buNone/>
              <a:defRPr sz="1400" b="1" i="0" u="none" strike="noStrike" cap="none">
                <a:solidFill>
                  <a:srgbClr val="FFFFFF"/>
                </a:solidFill>
                <a:latin typeface="Rockwell"/>
                <a:ea typeface="Rockwell"/>
                <a:cs typeface="Rockwell"/>
                <a:sym typeface="Rockwell"/>
              </a:defRPr>
            </a:lvl7pPr>
            <a:lvl8pPr marL="0" marR="0" lvl="7" indent="0" algn="ctr" rtl="0">
              <a:spcBef>
                <a:spcPts val="0"/>
              </a:spcBef>
              <a:buNone/>
              <a:defRPr sz="1400" b="1" i="0" u="none" strike="noStrike" cap="none">
                <a:solidFill>
                  <a:srgbClr val="FFFFFF"/>
                </a:solidFill>
                <a:latin typeface="Rockwell"/>
                <a:ea typeface="Rockwell"/>
                <a:cs typeface="Rockwell"/>
                <a:sym typeface="Rockwell"/>
              </a:defRPr>
            </a:lvl8pPr>
            <a:lvl9pPr marL="0" marR="0" lvl="8" indent="0" algn="ctr" rtl="0">
              <a:spcBef>
                <a:spcPts val="0"/>
              </a:spcBef>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 descr="58,938 Drugs And Alcohol Stock Photos, Pictures &amp;amp; Royalty-Free Images -  iStock"/>
          <p:cNvPicPr preferRelativeResize="0"/>
          <p:nvPr/>
        </p:nvPicPr>
        <p:blipFill rotWithShape="1">
          <a:blip r:embed="rId3">
            <a:alphaModFix/>
          </a:blip>
          <a:srcRect/>
          <a:stretch/>
        </p:blipFill>
        <p:spPr>
          <a:xfrm>
            <a:off x="4966137" y="4549043"/>
            <a:ext cx="3769743" cy="2118940"/>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05" name="Google Shape;105;p1"/>
          <p:cNvSpPr txBox="1">
            <a:spLocks noGrp="1"/>
          </p:cNvSpPr>
          <p:nvPr>
            <p:ph type="ctrTitle"/>
          </p:nvPr>
        </p:nvSpPr>
        <p:spPr>
          <a:xfrm>
            <a:off x="3254929" y="2085224"/>
            <a:ext cx="6224631" cy="2401461"/>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SzPts val="7200"/>
              <a:buFont typeface="Times New Roman"/>
              <a:buNone/>
            </a:pPr>
            <a:r>
              <a:rPr lang="pt-PT" sz="7200">
                <a:latin typeface="Times New Roman"/>
                <a:ea typeface="Times New Roman"/>
                <a:cs typeface="Times New Roman"/>
                <a:sym typeface="Times New Roman"/>
              </a:rPr>
              <a:t>SUBSTANCE DEPENDENCE</a:t>
            </a:r>
            <a:endParaRPr sz="7200">
              <a:latin typeface="Times New Roman"/>
              <a:ea typeface="Times New Roman"/>
              <a:cs typeface="Times New Roman"/>
              <a:sym typeface="Times New Roman"/>
            </a:endParaRPr>
          </a:p>
        </p:txBody>
      </p:sp>
      <p:sp>
        <p:nvSpPr>
          <p:cNvPr id="106" name="Google Shape;106;p1"/>
          <p:cNvSpPr txBox="1">
            <a:spLocks noGrp="1"/>
          </p:cNvSpPr>
          <p:nvPr>
            <p:ph type="subTitle" idx="1"/>
          </p:nvPr>
        </p:nvSpPr>
        <p:spPr>
          <a:xfrm>
            <a:off x="9184785" y="6097231"/>
            <a:ext cx="3443918"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70"/>
              <a:buNone/>
            </a:pPr>
            <a:r>
              <a:rPr lang="pt-PT" b="1">
                <a:latin typeface="Times New Roman"/>
                <a:ea typeface="Times New Roman"/>
                <a:cs typeface="Times New Roman"/>
                <a:sym typeface="Times New Roman"/>
              </a:rPr>
              <a:t>By:  Tiago Baptista and Tomás Abreu</a:t>
            </a:r>
            <a:endParaRPr/>
          </a:p>
        </p:txBody>
      </p:sp>
      <p:pic>
        <p:nvPicPr>
          <p:cNvPr id="107" name="Google Shape;107;p1" descr="Effects of Dissociative Drugs"/>
          <p:cNvPicPr preferRelativeResize="0"/>
          <p:nvPr/>
        </p:nvPicPr>
        <p:blipFill rotWithShape="1">
          <a:blip r:embed="rId4">
            <a:alphaModFix/>
          </a:blip>
          <a:srcRect/>
          <a:stretch/>
        </p:blipFill>
        <p:spPr>
          <a:xfrm>
            <a:off x="1099893" y="155785"/>
            <a:ext cx="2754612" cy="2063300"/>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08" name="Google Shape;108;p1" descr="Viral Video Challenge Encourages Mexican Teens To Snort Cocaine | The Fix"/>
          <p:cNvPicPr preferRelativeResize="0"/>
          <p:nvPr/>
        </p:nvPicPr>
        <p:blipFill rotWithShape="1">
          <a:blip r:embed="rId5">
            <a:alphaModFix/>
          </a:blip>
          <a:srcRect/>
          <a:stretch/>
        </p:blipFill>
        <p:spPr>
          <a:xfrm>
            <a:off x="7787662" y="264124"/>
            <a:ext cx="3769743" cy="201731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09" name="Google Shape;109;p1" descr="What is the difference between substance abuse and substance dependence? -  PHS San Diego"/>
          <p:cNvPicPr preferRelativeResize="0"/>
          <p:nvPr/>
        </p:nvPicPr>
        <p:blipFill rotWithShape="1">
          <a:blip r:embed="rId6">
            <a:alphaModFix/>
          </a:blip>
          <a:srcRect/>
          <a:stretch/>
        </p:blipFill>
        <p:spPr>
          <a:xfrm>
            <a:off x="395218" y="3643031"/>
            <a:ext cx="2754611" cy="2119813"/>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394283" y="484632"/>
            <a:ext cx="11797717"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Times New Roman"/>
              <a:buNone/>
            </a:pPr>
            <a:r>
              <a:rPr lang="pt-PT">
                <a:latin typeface="Times New Roman"/>
                <a:ea typeface="Times New Roman"/>
                <a:cs typeface="Times New Roman"/>
                <a:sym typeface="Times New Roman"/>
              </a:rPr>
              <a:t>TYPES OF ADDICTIVE SUBSTANCES</a:t>
            </a:r>
            <a:endParaRPr>
              <a:latin typeface="Times New Roman"/>
              <a:ea typeface="Times New Roman"/>
              <a:cs typeface="Times New Roman"/>
              <a:sym typeface="Times New Roman"/>
            </a:endParaRPr>
          </a:p>
        </p:txBody>
      </p:sp>
      <p:sp>
        <p:nvSpPr>
          <p:cNvPr id="115" name="Google Shape;115;p2"/>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pt-PT" b="1">
                <a:latin typeface="Times New Roman"/>
                <a:ea typeface="Times New Roman"/>
                <a:cs typeface="Times New Roman"/>
                <a:sym typeface="Times New Roman"/>
              </a:rPr>
              <a:t>Nicotine</a:t>
            </a:r>
            <a:endParaRPr b="1">
              <a:latin typeface="Times New Roman"/>
              <a:ea typeface="Times New Roman"/>
              <a:cs typeface="Times New Roman"/>
              <a:sym typeface="Times New Roman"/>
            </a:endParaRPr>
          </a:p>
          <a:p>
            <a:pPr marL="182880" lvl="0" indent="-182880" algn="l" rtl="0">
              <a:lnSpc>
                <a:spcPct val="90000"/>
              </a:lnSpc>
              <a:spcBef>
                <a:spcPts val="1200"/>
              </a:spcBef>
              <a:spcAft>
                <a:spcPts val="0"/>
              </a:spcAft>
              <a:buSzPts val="1700"/>
              <a:buChar char="▪"/>
            </a:pPr>
            <a:r>
              <a:rPr lang="pt-PT" b="1">
                <a:latin typeface="Times New Roman"/>
                <a:ea typeface="Times New Roman"/>
                <a:cs typeface="Times New Roman"/>
                <a:sym typeface="Times New Roman"/>
              </a:rPr>
              <a:t>Alcohool</a:t>
            </a:r>
            <a:endParaRPr b="1">
              <a:latin typeface="Times New Roman"/>
              <a:ea typeface="Times New Roman"/>
              <a:cs typeface="Times New Roman"/>
              <a:sym typeface="Times New Roman"/>
            </a:endParaRPr>
          </a:p>
          <a:p>
            <a:pPr marL="182880" lvl="0" indent="-182880" algn="l" rtl="0">
              <a:lnSpc>
                <a:spcPct val="90000"/>
              </a:lnSpc>
              <a:spcBef>
                <a:spcPts val="1200"/>
              </a:spcBef>
              <a:spcAft>
                <a:spcPts val="0"/>
              </a:spcAft>
              <a:buSzPts val="1700"/>
              <a:buChar char="▪"/>
            </a:pPr>
            <a:r>
              <a:rPr lang="pt-PT" b="1">
                <a:latin typeface="Times New Roman"/>
                <a:ea typeface="Times New Roman"/>
                <a:cs typeface="Times New Roman"/>
                <a:sym typeface="Times New Roman"/>
              </a:rPr>
              <a:t>Drugs</a:t>
            </a:r>
            <a:endParaRPr b="1">
              <a:latin typeface="Times New Roman"/>
              <a:ea typeface="Times New Roman"/>
              <a:cs typeface="Times New Roman"/>
              <a:sym typeface="Times New Roman"/>
            </a:endParaRPr>
          </a:p>
          <a:p>
            <a:pPr marL="182880" lvl="0" indent="-182880" algn="l" rtl="0">
              <a:lnSpc>
                <a:spcPct val="90000"/>
              </a:lnSpc>
              <a:spcBef>
                <a:spcPts val="1200"/>
              </a:spcBef>
              <a:spcAft>
                <a:spcPts val="0"/>
              </a:spcAft>
              <a:buSzPts val="1700"/>
              <a:buChar char="▪"/>
            </a:pPr>
            <a:r>
              <a:rPr lang="pt-PT" b="1">
                <a:latin typeface="Times New Roman"/>
                <a:ea typeface="Times New Roman"/>
                <a:cs typeface="Times New Roman"/>
                <a:sym typeface="Times New Roman"/>
              </a:rPr>
              <a:t>Others…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Times New Roman"/>
              <a:buNone/>
            </a:pPr>
            <a:r>
              <a:rPr lang="pt-PT">
                <a:latin typeface="Times New Roman"/>
                <a:ea typeface="Times New Roman"/>
                <a:cs typeface="Times New Roman"/>
                <a:sym typeface="Times New Roman"/>
              </a:rPr>
              <a:t>NICOTINE</a:t>
            </a:r>
            <a:endParaRPr>
              <a:latin typeface="Times New Roman"/>
              <a:ea typeface="Times New Roman"/>
              <a:cs typeface="Times New Roman"/>
              <a:sym typeface="Times New Roman"/>
            </a:endParaRPr>
          </a:p>
        </p:txBody>
      </p:sp>
      <p:pic>
        <p:nvPicPr>
          <p:cNvPr id="121" name="Google Shape;121;p3" descr="Nicotina: conhece os seus efeitos? | Nicorette®"/>
          <p:cNvPicPr preferRelativeResize="0"/>
          <p:nvPr/>
        </p:nvPicPr>
        <p:blipFill rotWithShape="1">
          <a:blip r:embed="rId3">
            <a:alphaModFix/>
          </a:blip>
          <a:srcRect/>
          <a:stretch/>
        </p:blipFill>
        <p:spPr>
          <a:xfrm>
            <a:off x="7880500" y="685800"/>
            <a:ext cx="4067610" cy="271309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122" name="Google Shape;122;p3" descr="O que é a nicotina e por qual razão ela causa dependência?"/>
          <p:cNvPicPr preferRelativeResize="0"/>
          <p:nvPr/>
        </p:nvPicPr>
        <p:blipFill rotWithShape="1">
          <a:blip r:embed="rId4">
            <a:alphaModFix/>
          </a:blip>
          <a:srcRect/>
          <a:stretch/>
        </p:blipFill>
        <p:spPr>
          <a:xfrm>
            <a:off x="8657438" y="3139005"/>
            <a:ext cx="2849292" cy="2849292"/>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123" name="Google Shape;123;p3"/>
          <p:cNvSpPr txBox="1">
            <a:spLocks noGrp="1"/>
          </p:cNvSpPr>
          <p:nvPr>
            <p:ph type="body" idx="1"/>
          </p:nvPr>
        </p:nvSpPr>
        <p:spPr>
          <a:xfrm>
            <a:off x="170175" y="2029393"/>
            <a:ext cx="7565556" cy="4050792"/>
          </a:xfrm>
          <a:prstGeom prst="rect">
            <a:avLst/>
          </a:prstGeom>
          <a:noFill/>
          <a:ln>
            <a:noFill/>
          </a:ln>
        </p:spPr>
        <p:txBody>
          <a:bodyPr spcFirstLastPara="1" wrap="square" lIns="91425" tIns="45700" rIns="91425" bIns="45700" anchor="t" anchorCtr="0">
            <a:normAutofit/>
          </a:bodyPr>
          <a:lstStyle/>
          <a:p>
            <a:pPr marL="182880" lvl="0" indent="-182880" algn="just" rtl="0">
              <a:lnSpc>
                <a:spcPct val="90000"/>
              </a:lnSpc>
              <a:spcBef>
                <a:spcPts val="0"/>
              </a:spcBef>
              <a:spcAft>
                <a:spcPts val="0"/>
              </a:spcAft>
              <a:buSzPts val="1700"/>
              <a:buChar char="▪"/>
            </a:pPr>
            <a:r>
              <a:rPr lang="pt-PT" b="1">
                <a:latin typeface="Times New Roman"/>
                <a:ea typeface="Times New Roman"/>
                <a:cs typeface="Times New Roman"/>
                <a:sym typeface="Times New Roman"/>
              </a:rPr>
              <a:t>Nicotine is a naturally created alkaloid in the nightshade group of plants and is broadly utilized casually as an energizer and anxiolytic. As a drug, it is utilized for smoking end to assuage withdrawal symptoms.</a:t>
            </a:r>
            <a:endParaRPr/>
          </a:p>
          <a:p>
            <a:pPr marL="182880" lvl="0" indent="-182880" algn="just" rtl="0">
              <a:lnSpc>
                <a:spcPct val="90000"/>
              </a:lnSpc>
              <a:spcBef>
                <a:spcPts val="1200"/>
              </a:spcBef>
              <a:spcAft>
                <a:spcPts val="0"/>
              </a:spcAft>
              <a:buSzPts val="1700"/>
              <a:buChar char="▪"/>
            </a:pPr>
            <a:r>
              <a:rPr lang="pt-PT" b="1">
                <a:latin typeface="Times New Roman"/>
                <a:ea typeface="Times New Roman"/>
                <a:cs typeface="Times New Roman"/>
                <a:sym typeface="Times New Roman"/>
              </a:rPr>
              <a:t>Nicotine comprises around 0.6-3.0% of the dry load of tobacco.</a:t>
            </a:r>
            <a:endParaRPr/>
          </a:p>
          <a:p>
            <a:pPr marL="182880" lvl="0" indent="-182880" algn="just" rtl="0">
              <a:lnSpc>
                <a:spcPct val="90000"/>
              </a:lnSpc>
              <a:spcBef>
                <a:spcPts val="1200"/>
              </a:spcBef>
              <a:spcAft>
                <a:spcPts val="0"/>
              </a:spcAft>
              <a:buSzPts val="1700"/>
              <a:buChar char="▪"/>
            </a:pPr>
            <a:r>
              <a:rPr lang="pt-PT" b="1">
                <a:latin typeface="Times New Roman"/>
                <a:ea typeface="Times New Roman"/>
                <a:cs typeface="Times New Roman"/>
                <a:sym typeface="Times New Roman"/>
              </a:rPr>
              <a:t>Nicotine is profoundly addictive.</a:t>
            </a:r>
            <a:endParaRPr/>
          </a:p>
          <a:p>
            <a:pPr marL="182880" lvl="0" indent="-182880" algn="just" rtl="0">
              <a:lnSpc>
                <a:spcPct val="90000"/>
              </a:lnSpc>
              <a:spcBef>
                <a:spcPts val="1200"/>
              </a:spcBef>
              <a:spcAft>
                <a:spcPts val="0"/>
              </a:spcAft>
              <a:buSzPts val="1700"/>
              <a:buChar char="▪"/>
            </a:pPr>
            <a:r>
              <a:rPr lang="pt-PT" b="1">
                <a:latin typeface="Times New Roman"/>
                <a:ea typeface="Times New Roman"/>
                <a:cs typeface="Times New Roman"/>
                <a:sym typeface="Times New Roman"/>
              </a:rPr>
              <a:t>Nicotine use as an apparatus for stopping smoking has a decent wellbeing history. </a:t>
            </a:r>
            <a:endParaRPr/>
          </a:p>
          <a:p>
            <a:pPr marL="182880" lvl="0" indent="-182880" algn="just" rtl="0">
              <a:lnSpc>
                <a:spcPct val="90000"/>
              </a:lnSpc>
              <a:spcBef>
                <a:spcPts val="1200"/>
              </a:spcBef>
              <a:spcAft>
                <a:spcPts val="0"/>
              </a:spcAft>
              <a:buSzPts val="1700"/>
              <a:buChar char="▪"/>
            </a:pPr>
            <a:r>
              <a:rPr lang="pt-PT" b="1">
                <a:latin typeface="Times New Roman"/>
                <a:ea typeface="Times New Roman"/>
                <a:cs typeface="Times New Roman"/>
                <a:sym typeface="Times New Roman"/>
              </a:rPr>
              <a:t>Animal examinations propose that nicotine may antagonistically influence mental advancement in puberty, however the importance of these discoveries to human mental health is disputed.</a:t>
            </a:r>
            <a:endParaRPr b="1">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Times New Roman"/>
              <a:buNone/>
            </a:pPr>
            <a:r>
              <a:rPr lang="pt-PT">
                <a:latin typeface="Times New Roman"/>
                <a:ea typeface="Times New Roman"/>
                <a:cs typeface="Times New Roman"/>
                <a:sym typeface="Times New Roman"/>
              </a:rPr>
              <a:t>ALCOHOL</a:t>
            </a:r>
            <a:endParaRPr>
              <a:latin typeface="Times New Roman"/>
              <a:ea typeface="Times New Roman"/>
              <a:cs typeface="Times New Roman"/>
              <a:sym typeface="Times New Roman"/>
            </a:endParaRPr>
          </a:p>
        </p:txBody>
      </p:sp>
      <p:sp>
        <p:nvSpPr>
          <p:cNvPr id="129" name="Google Shape;129;p4"/>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just" rtl="0">
              <a:lnSpc>
                <a:spcPct val="90000"/>
              </a:lnSpc>
              <a:spcBef>
                <a:spcPts val="0"/>
              </a:spcBef>
              <a:spcAft>
                <a:spcPts val="0"/>
              </a:spcAft>
              <a:buSzPts val="1700"/>
              <a:buChar char="▪"/>
            </a:pPr>
            <a:r>
              <a:rPr lang="pt-PT" b="1">
                <a:latin typeface="Times New Roman"/>
                <a:ea typeface="Times New Roman"/>
                <a:cs typeface="Times New Roman"/>
                <a:sym typeface="Times New Roman"/>
              </a:rPr>
              <a:t>Alcohol is a psychoactive drug that has been consumed in drinks for most of history. In chemistry, the term alcohol refers to a whole class of organic compunds that include a hydroxyl group - consisting of an oxigen atom and hydrogen atom - bonded to a carbon atom.</a:t>
            </a:r>
            <a:endParaRPr/>
          </a:p>
          <a:p>
            <a:pPr marL="182880" lvl="0" indent="-182880" algn="just" rtl="0">
              <a:lnSpc>
                <a:spcPct val="90000"/>
              </a:lnSpc>
              <a:spcBef>
                <a:spcPts val="1200"/>
              </a:spcBef>
              <a:spcAft>
                <a:spcPts val="0"/>
              </a:spcAft>
              <a:buSzPts val="1700"/>
              <a:buChar char="▪"/>
            </a:pPr>
            <a:r>
              <a:rPr lang="pt-PT" b="1">
                <a:latin typeface="Times New Roman"/>
                <a:ea typeface="Times New Roman"/>
                <a:cs typeface="Times New Roman"/>
                <a:sym typeface="Times New Roman"/>
              </a:rPr>
              <a:t> In common parlance, howerver, the word alcohol usually refers to a specific chemical with the formula C2H5OH, which chemists call ethanol.</a:t>
            </a:r>
            <a:endParaRPr b="1">
              <a:latin typeface="Times New Roman"/>
              <a:ea typeface="Times New Roman"/>
              <a:cs typeface="Times New Roman"/>
              <a:sym typeface="Times New Roman"/>
            </a:endParaRPr>
          </a:p>
        </p:txBody>
      </p:sp>
      <p:pic>
        <p:nvPicPr>
          <p:cNvPr id="130" name="Google Shape;130;p4" descr="How much alcohol is too much? The science is shifting. - Vox"/>
          <p:cNvPicPr preferRelativeResize="0"/>
          <p:nvPr/>
        </p:nvPicPr>
        <p:blipFill rotWithShape="1">
          <a:blip r:embed="rId3">
            <a:alphaModFix/>
          </a:blip>
          <a:srcRect/>
          <a:stretch/>
        </p:blipFill>
        <p:spPr>
          <a:xfrm>
            <a:off x="7535948" y="188307"/>
            <a:ext cx="2782511" cy="156618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31" name="Google Shape;131;p4" descr="Drunk Man Stumbles into Wrong Bed (and Home) - Criminal Element"/>
          <p:cNvPicPr preferRelativeResize="0"/>
          <p:nvPr/>
        </p:nvPicPr>
        <p:blipFill rotWithShape="1">
          <a:blip r:embed="rId4">
            <a:alphaModFix/>
          </a:blip>
          <a:srcRect/>
          <a:stretch/>
        </p:blipFill>
        <p:spPr>
          <a:xfrm>
            <a:off x="8752926" y="4576086"/>
            <a:ext cx="2381250" cy="174307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32" name="Google Shape;132;p4"/>
          <p:cNvPicPr preferRelativeResize="0"/>
          <p:nvPr/>
        </p:nvPicPr>
        <p:blipFill rotWithShape="1">
          <a:blip r:embed="rId5">
            <a:alphaModFix/>
          </a:blip>
          <a:srcRect/>
          <a:stretch/>
        </p:blipFill>
        <p:spPr>
          <a:xfrm>
            <a:off x="1063920" y="4418781"/>
            <a:ext cx="2113017" cy="2057687"/>
          </a:xfrm>
          <a:prstGeom prst="rect">
            <a:avLst/>
          </a:prstGeom>
          <a:noFill/>
          <a:ln w="228600" cap="sq" cmpd="thickThin">
            <a:solidFill>
              <a:srgbClr val="000000"/>
            </a:solidFill>
            <a:prstDash val="solid"/>
            <a:miter lim="800000"/>
            <a:headEnd type="none" w="sm" len="sm"/>
            <a:tailEnd type="none" w="sm" len="sm"/>
          </a:ln>
        </p:spPr>
      </p:pic>
      <p:pic>
        <p:nvPicPr>
          <p:cNvPr id="133" name="Google Shape;133;p4"/>
          <p:cNvPicPr preferRelativeResize="0"/>
          <p:nvPr/>
        </p:nvPicPr>
        <p:blipFill rotWithShape="1">
          <a:blip r:embed="rId6">
            <a:alphaModFix/>
          </a:blip>
          <a:srcRect/>
          <a:stretch/>
        </p:blipFill>
        <p:spPr>
          <a:xfrm>
            <a:off x="3955409" y="4421427"/>
            <a:ext cx="3653406" cy="205504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793334" y="195186"/>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Times New Roman"/>
              <a:buNone/>
            </a:pPr>
            <a:r>
              <a:rPr lang="pt-PT">
                <a:latin typeface="Times New Roman"/>
                <a:ea typeface="Times New Roman"/>
                <a:cs typeface="Times New Roman"/>
                <a:sym typeface="Times New Roman"/>
              </a:rPr>
              <a:t>DRUGS</a:t>
            </a:r>
            <a:endParaRPr>
              <a:latin typeface="Times New Roman"/>
              <a:ea typeface="Times New Roman"/>
              <a:cs typeface="Times New Roman"/>
              <a:sym typeface="Times New Roman"/>
            </a:endParaRPr>
          </a:p>
        </p:txBody>
      </p:sp>
      <p:sp>
        <p:nvSpPr>
          <p:cNvPr id="139" name="Google Shape;139;p5"/>
          <p:cNvSpPr txBox="1">
            <a:spLocks noGrp="1"/>
          </p:cNvSpPr>
          <p:nvPr>
            <p:ph type="body" idx="1"/>
          </p:nvPr>
        </p:nvSpPr>
        <p:spPr>
          <a:xfrm>
            <a:off x="3371649" y="692209"/>
            <a:ext cx="8518533" cy="267697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pt-PT" b="1">
                <a:latin typeface="Times New Roman"/>
                <a:ea typeface="Times New Roman"/>
                <a:cs typeface="Times New Roman"/>
                <a:sym typeface="Times New Roman"/>
              </a:rPr>
              <a:t>There are several types of drugs, but the most recognized are:                                              </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 Cocaine</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 Heroin</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 Opium</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 Weed</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 …</a:t>
            </a:r>
            <a:endParaRPr/>
          </a:p>
        </p:txBody>
      </p:sp>
      <p:sp>
        <p:nvSpPr>
          <p:cNvPr id="140" name="Google Shape;140;p5"/>
          <p:cNvSpPr txBox="1"/>
          <p:nvPr/>
        </p:nvSpPr>
        <p:spPr>
          <a:xfrm>
            <a:off x="608691" y="2533475"/>
            <a:ext cx="6274085" cy="4433582"/>
          </a:xfrm>
          <a:prstGeom prst="rect">
            <a:avLst/>
          </a:prstGeom>
          <a:noFill/>
          <a:ln>
            <a:noFill/>
          </a:ln>
        </p:spPr>
        <p:txBody>
          <a:bodyPr spcFirstLastPara="1" wrap="square" lIns="91425" tIns="45700" rIns="91425" bIns="45700" anchor="t" anchorCtr="0">
            <a:normAutofit lnSpcReduction="10000"/>
          </a:bodyPr>
          <a:lstStyle/>
          <a:p>
            <a:pPr marL="182880" marR="0" lvl="0" indent="-182880" algn="just" rtl="0">
              <a:lnSpc>
                <a:spcPct val="90000"/>
              </a:lnSpc>
              <a:spcBef>
                <a:spcPts val="0"/>
              </a:spcBef>
              <a:spcAft>
                <a:spcPts val="0"/>
              </a:spcAft>
              <a:buClr>
                <a:srgbClr val="9E3611"/>
              </a:buClr>
              <a:buSzPts val="1700"/>
              <a:buFont typeface="Noto Sans Symbols"/>
              <a:buChar char="▪"/>
            </a:pPr>
            <a:r>
              <a:rPr lang="pt-PT" sz="2000" b="1" i="0" u="none" strike="noStrike" cap="none">
                <a:solidFill>
                  <a:srgbClr val="000000"/>
                </a:solidFill>
                <a:latin typeface="Times New Roman"/>
                <a:ea typeface="Times New Roman"/>
                <a:cs typeface="Times New Roman"/>
                <a:sym typeface="Times New Roman"/>
              </a:rPr>
              <a:t>A drug is any synthetic substance that causes an adjustment of a living being's physiology or brain research when consumed. Drugs are regularly recognized from food and substances that offer nourishing help. Utilization of medications can be through inward breath, infusion, smoking, ingestion, retention by means of a fix on the skin, suppository, or disintegration under the tongue.</a:t>
            </a:r>
            <a:endParaRPr/>
          </a:p>
          <a:p>
            <a:pPr marL="182880" marR="0" lvl="0" indent="-74929" algn="just" rtl="0">
              <a:lnSpc>
                <a:spcPct val="90000"/>
              </a:lnSpc>
              <a:spcBef>
                <a:spcPts val="1200"/>
              </a:spcBef>
              <a:spcAft>
                <a:spcPts val="0"/>
              </a:spcAft>
              <a:buClr>
                <a:srgbClr val="9E3611"/>
              </a:buClr>
              <a:buSzPts val="1700"/>
              <a:buFont typeface="Noto Sans Symbols"/>
              <a:buNone/>
            </a:pPr>
            <a:endParaRPr sz="2000" b="1" i="0" u="none" strike="noStrike" cap="none">
              <a:solidFill>
                <a:srgbClr val="000000"/>
              </a:solidFill>
              <a:latin typeface="Times New Roman"/>
              <a:ea typeface="Times New Roman"/>
              <a:cs typeface="Times New Roman"/>
              <a:sym typeface="Times New Roman"/>
            </a:endParaRPr>
          </a:p>
          <a:p>
            <a:pPr marL="182880" marR="0" lvl="0" indent="-182880" algn="just" rtl="0">
              <a:lnSpc>
                <a:spcPct val="90000"/>
              </a:lnSpc>
              <a:spcBef>
                <a:spcPts val="1200"/>
              </a:spcBef>
              <a:spcAft>
                <a:spcPts val="0"/>
              </a:spcAft>
              <a:buClr>
                <a:srgbClr val="9E3611"/>
              </a:buClr>
              <a:buSzPts val="1700"/>
              <a:buFont typeface="Noto Sans Symbols"/>
              <a:buChar char="▪"/>
            </a:pPr>
            <a:r>
              <a:rPr lang="pt-PT" sz="2000" b="1" i="0" u="none" strike="noStrike" cap="none">
                <a:solidFill>
                  <a:srgbClr val="000000"/>
                </a:solidFill>
                <a:latin typeface="Times New Roman"/>
                <a:ea typeface="Times New Roman"/>
                <a:cs typeface="Times New Roman"/>
                <a:sym typeface="Times New Roman"/>
              </a:rPr>
              <a:t>In pharmacology, a drug is a synthetic substance, commonly of known design, which, when regulated to a living creature, delivers a natural effect. A drug, likewise called a prescription or medication, is a compound substance used to treat, fix, forestall, or analyze a sickness or to advance well-being.</a:t>
            </a:r>
            <a:endParaRPr/>
          </a:p>
        </p:txBody>
      </p:sp>
      <p:pic>
        <p:nvPicPr>
          <p:cNvPr id="141" name="Google Shape;141;p5" descr="522 Man Snorting Cocaine Stock Photos, Pictures &amp;amp; Royalty-Free Images -  iStock"/>
          <p:cNvPicPr preferRelativeResize="0"/>
          <p:nvPr/>
        </p:nvPicPr>
        <p:blipFill rotWithShape="1">
          <a:blip r:embed="rId3">
            <a:alphaModFix/>
          </a:blip>
          <a:srcRect/>
          <a:stretch/>
        </p:blipFill>
        <p:spPr>
          <a:xfrm>
            <a:off x="7363265" y="1804530"/>
            <a:ext cx="3919022" cy="261268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42" name="Google Shape;142;p5" descr="Weed smoker&amp;#39;s lungs vs. smoker&amp;#39;s lungs vs. non-smokers lungs"/>
          <p:cNvPicPr preferRelativeResize="0"/>
          <p:nvPr/>
        </p:nvPicPr>
        <p:blipFill rotWithShape="1">
          <a:blip r:embed="rId4">
            <a:alphaModFix/>
          </a:blip>
          <a:srcRect/>
          <a:stretch/>
        </p:blipFill>
        <p:spPr>
          <a:xfrm>
            <a:off x="7630916" y="4265753"/>
            <a:ext cx="3383720" cy="190003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1" y="484632"/>
            <a:ext cx="12192000" cy="160934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00000"/>
              <a:buFont typeface="Times New Roman"/>
              <a:buNone/>
            </a:pPr>
            <a:r>
              <a:rPr lang="pt-PT" sz="6000">
                <a:latin typeface="Times New Roman"/>
                <a:ea typeface="Times New Roman"/>
                <a:cs typeface="Times New Roman"/>
                <a:sym typeface="Times New Roman"/>
              </a:rPr>
              <a:t>TEENAGERS AND RISK BEHAVIOURS</a:t>
            </a:r>
            <a:endParaRPr sz="6000">
              <a:latin typeface="Times New Roman"/>
              <a:ea typeface="Times New Roman"/>
              <a:cs typeface="Times New Roman"/>
              <a:sym typeface="Times New Roman"/>
            </a:endParaRPr>
          </a:p>
        </p:txBody>
      </p:sp>
      <p:sp>
        <p:nvSpPr>
          <p:cNvPr id="148" name="Google Shape;148;p6"/>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pt-PT" b="1">
                <a:latin typeface="Times New Roman"/>
                <a:ea typeface="Times New Roman"/>
                <a:cs typeface="Times New Roman"/>
                <a:sym typeface="Times New Roman"/>
              </a:rPr>
              <a:t>Teenagers usually think that things that happen to others won’t happen to them:</a:t>
            </a:r>
            <a:br>
              <a:rPr lang="pt-PT" b="1">
                <a:latin typeface="Times New Roman"/>
                <a:ea typeface="Times New Roman"/>
                <a:cs typeface="Times New Roman"/>
                <a:sym typeface="Times New Roman"/>
              </a:rPr>
            </a:b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EXAMPLES:</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Children of smokers are more likely to smoke, even if their parents had traumatic experiences related to tobacco usage.</a:t>
            </a:r>
            <a:br>
              <a:rPr lang="pt-PT" b="1">
                <a:latin typeface="Times New Roman"/>
                <a:ea typeface="Times New Roman"/>
                <a:cs typeface="Times New Roman"/>
                <a:sym typeface="Times New Roman"/>
              </a:rPr>
            </a:b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Teenagers often ignore the fact that they might be targets to life-threatening diseases.</a:t>
            </a:r>
            <a:br>
              <a:rPr lang="pt-PT" b="1">
                <a:latin typeface="Times New Roman"/>
                <a:ea typeface="Times New Roman"/>
                <a:cs typeface="Times New Roman"/>
                <a:sym typeface="Times New Roman"/>
              </a:rPr>
            </a:br>
            <a:endParaRPr b="1">
              <a:latin typeface="Times New Roman"/>
              <a:ea typeface="Times New Roman"/>
              <a:cs typeface="Times New Roman"/>
              <a:sym typeface="Times New Roman"/>
            </a:endParaRPr>
          </a:p>
        </p:txBody>
      </p:sp>
      <p:pic>
        <p:nvPicPr>
          <p:cNvPr id="149" name="Google Shape;149;p6" descr="Why Teenagers Hit Puberty and Take Dumb Risks - The Atlantic"/>
          <p:cNvPicPr preferRelativeResize="0"/>
          <p:nvPr/>
        </p:nvPicPr>
        <p:blipFill rotWithShape="1">
          <a:blip r:embed="rId3">
            <a:alphaModFix/>
          </a:blip>
          <a:srcRect/>
          <a:stretch/>
        </p:blipFill>
        <p:spPr>
          <a:xfrm>
            <a:off x="1347831" y="4633984"/>
            <a:ext cx="3794620" cy="1976365"/>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pic>
        <p:nvPicPr>
          <p:cNvPr id="150" name="Google Shape;150;p6" descr="You and Your Teen and Smoking | Get Healthy Stay Healthy"/>
          <p:cNvPicPr preferRelativeResize="0"/>
          <p:nvPr/>
        </p:nvPicPr>
        <p:blipFill rotWithShape="1">
          <a:blip r:embed="rId4">
            <a:alphaModFix/>
          </a:blip>
          <a:srcRect/>
          <a:stretch/>
        </p:blipFill>
        <p:spPr>
          <a:xfrm>
            <a:off x="6230225" y="4590846"/>
            <a:ext cx="3928844" cy="206264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Times New Roman"/>
              <a:buNone/>
            </a:pPr>
            <a:r>
              <a:rPr lang="pt-PT">
                <a:latin typeface="Times New Roman"/>
                <a:ea typeface="Times New Roman"/>
                <a:cs typeface="Times New Roman"/>
                <a:sym typeface="Times New Roman"/>
              </a:rPr>
              <a:t>WHY DO THEY DO IT?</a:t>
            </a:r>
            <a:endParaRPr/>
          </a:p>
        </p:txBody>
      </p:sp>
      <p:sp>
        <p:nvSpPr>
          <p:cNvPr id="156" name="Google Shape;156;p7"/>
          <p:cNvSpPr txBox="1">
            <a:spLocks noGrp="1"/>
          </p:cNvSpPr>
          <p:nvPr>
            <p:ph type="body" idx="1"/>
          </p:nvPr>
        </p:nvSpPr>
        <p:spPr>
          <a:xfrm>
            <a:off x="1069848" y="1970406"/>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pt-PT" b="1">
                <a:latin typeface="Times New Roman"/>
                <a:ea typeface="Times New Roman"/>
                <a:cs typeface="Times New Roman"/>
                <a:sym typeface="Times New Roman"/>
              </a:rPr>
              <a:t>Several factors can lead teenagers to start behaving in a wrong way, such as:</a:t>
            </a:r>
            <a:br>
              <a:rPr lang="pt-PT" b="1">
                <a:latin typeface="Times New Roman"/>
                <a:ea typeface="Times New Roman"/>
                <a:cs typeface="Times New Roman"/>
                <a:sym typeface="Times New Roman"/>
              </a:rPr>
            </a:b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Friends’ pressure</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Curiosity</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Stress relief </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Invitations</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Feeling unloved by their parents</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Habing the sensation that they don’t fit in</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 Many more…</a:t>
            </a:r>
            <a:endParaRPr b="1">
              <a:latin typeface="Times New Roman"/>
              <a:ea typeface="Times New Roman"/>
              <a:cs typeface="Times New Roman"/>
              <a:sym typeface="Times New Roman"/>
            </a:endParaRPr>
          </a:p>
        </p:txBody>
      </p:sp>
      <p:pic>
        <p:nvPicPr>
          <p:cNvPr id="157" name="Google Shape;157;p7"/>
          <p:cNvPicPr preferRelativeResize="0"/>
          <p:nvPr/>
        </p:nvPicPr>
        <p:blipFill rotWithShape="1">
          <a:blip r:embed="rId3">
            <a:alphaModFix/>
          </a:blip>
          <a:srcRect/>
          <a:stretch/>
        </p:blipFill>
        <p:spPr>
          <a:xfrm>
            <a:off x="7411658" y="2917816"/>
            <a:ext cx="3945386" cy="2457976"/>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158" name="Google Shape;158;p7"/>
          <p:cNvPicPr preferRelativeResize="0"/>
          <p:nvPr/>
        </p:nvPicPr>
        <p:blipFill rotWithShape="1">
          <a:blip r:embed="rId4">
            <a:alphaModFix/>
          </a:blip>
          <a:srcRect/>
          <a:stretch/>
        </p:blipFill>
        <p:spPr>
          <a:xfrm>
            <a:off x="3443157" y="4812857"/>
            <a:ext cx="3343537" cy="178840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Times New Roman"/>
              <a:buNone/>
            </a:pPr>
            <a:r>
              <a:rPr lang="pt-PT">
                <a:latin typeface="Times New Roman"/>
                <a:ea typeface="Times New Roman"/>
                <a:cs typeface="Times New Roman"/>
                <a:sym typeface="Times New Roman"/>
              </a:rPr>
              <a:t>HOW TO HANDLE IT?</a:t>
            </a:r>
            <a:endParaRPr/>
          </a:p>
        </p:txBody>
      </p:sp>
      <p:sp>
        <p:nvSpPr>
          <p:cNvPr id="164" name="Google Shape;164;p8"/>
          <p:cNvSpPr txBox="1">
            <a:spLocks noGrp="1"/>
          </p:cNvSpPr>
          <p:nvPr>
            <p:ph type="body" idx="1"/>
          </p:nvPr>
        </p:nvSpPr>
        <p:spPr>
          <a:xfrm>
            <a:off x="1069848" y="1930390"/>
            <a:ext cx="10058400" cy="405079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1700"/>
              <a:buChar char="▪"/>
            </a:pPr>
            <a:r>
              <a:rPr lang="pt-PT" b="1">
                <a:latin typeface="Times New Roman"/>
                <a:ea typeface="Times New Roman"/>
                <a:cs typeface="Times New Roman"/>
                <a:sym typeface="Times New Roman"/>
              </a:rPr>
              <a:t>It probably won’t be easy to take a teen out of the wrong path, but there are some techniques that might help: </a:t>
            </a:r>
            <a:br>
              <a:rPr lang="pt-PT" b="1">
                <a:latin typeface="Times New Roman"/>
                <a:ea typeface="Times New Roman"/>
                <a:cs typeface="Times New Roman"/>
                <a:sym typeface="Times New Roman"/>
              </a:rPr>
            </a:b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-Talking about behaviour and consequences</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-Working out agreed rules</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-Talking about values</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-Encouraging a wide social network</a:t>
            </a:r>
            <a:br>
              <a:rPr lang="pt-PT" b="1">
                <a:latin typeface="Times New Roman"/>
                <a:ea typeface="Times New Roman"/>
                <a:cs typeface="Times New Roman"/>
                <a:sym typeface="Times New Roman"/>
              </a:rPr>
            </a:br>
            <a:r>
              <a:rPr lang="pt-PT" b="1">
                <a:latin typeface="Times New Roman"/>
                <a:ea typeface="Times New Roman"/>
                <a:cs typeface="Times New Roman"/>
                <a:sym typeface="Times New Roman"/>
              </a:rPr>
              <a:t>-Helping a teen handle peer influence</a:t>
            </a:r>
            <a:endParaRPr b="1">
              <a:latin typeface="Times New Roman"/>
              <a:ea typeface="Times New Roman"/>
              <a:cs typeface="Times New Roman"/>
              <a:sym typeface="Times New Roman"/>
            </a:endParaRPr>
          </a:p>
        </p:txBody>
      </p:sp>
      <p:pic>
        <p:nvPicPr>
          <p:cNvPr id="165" name="Google Shape;165;p8" descr="Talking to Your Child About Sexual Abuse | Cleveland Rape Crisis"/>
          <p:cNvPicPr preferRelativeResize="0"/>
          <p:nvPr/>
        </p:nvPicPr>
        <p:blipFill rotWithShape="1">
          <a:blip r:embed="rId3">
            <a:alphaModFix/>
          </a:blip>
          <a:srcRect/>
          <a:stretch/>
        </p:blipFill>
        <p:spPr>
          <a:xfrm>
            <a:off x="7517682" y="2649485"/>
            <a:ext cx="4387596" cy="2176659"/>
          </a:xfrm>
          <a:prstGeom prst="snip2DiagRect">
            <a:avLst>
              <a:gd name="adj1" fmla="val 0"/>
              <a:gd name="adj2" fmla="val 16667"/>
            </a:avLst>
          </a:prstGeom>
          <a:solidFill>
            <a:srgbClr val="ECECEC"/>
          </a:solidFill>
          <a:ln w="88900" cap="sq" cmpd="sng">
            <a:solidFill>
              <a:srgbClr val="FFFFFF"/>
            </a:solidFill>
            <a:prstDash val="solid"/>
            <a:miter lim="800000"/>
            <a:headEnd type="none" w="sm" len="sm"/>
            <a:tailEnd type="none" w="sm" len="sm"/>
          </a:ln>
          <a:effectLst>
            <a:outerShdw blurRad="88900" algn="tl" rotWithShape="0">
              <a:srgbClr val="000000">
                <a:alpha val="44705"/>
              </a:srgbClr>
            </a:outerShdw>
          </a:effectLst>
        </p:spPr>
      </p:pic>
      <p:pic>
        <p:nvPicPr>
          <p:cNvPr id="166" name="Google Shape;166;p8"/>
          <p:cNvPicPr preferRelativeResize="0"/>
          <p:nvPr/>
        </p:nvPicPr>
        <p:blipFill rotWithShape="1">
          <a:blip r:embed="rId4">
            <a:alphaModFix/>
          </a:blip>
          <a:srcRect/>
          <a:stretch/>
        </p:blipFill>
        <p:spPr>
          <a:xfrm>
            <a:off x="1587354" y="4778284"/>
            <a:ext cx="2021563" cy="1762324"/>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67" name="Google Shape;167;p8" descr="County lines: &amp;#39;this parent-blaming response does nothing to protect  exploited children&amp;#39; - Community Care"/>
          <p:cNvPicPr preferRelativeResize="0"/>
          <p:nvPr/>
        </p:nvPicPr>
        <p:blipFill rotWithShape="1">
          <a:blip r:embed="rId5">
            <a:alphaModFix/>
          </a:blip>
          <a:srcRect/>
          <a:stretch/>
        </p:blipFill>
        <p:spPr>
          <a:xfrm>
            <a:off x="4461983" y="4440711"/>
            <a:ext cx="3615306" cy="2259566"/>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9"/>
          <p:cNvPicPr preferRelativeResize="0"/>
          <p:nvPr/>
        </p:nvPicPr>
        <p:blipFill rotWithShape="1">
          <a:blip r:embed="rId3">
            <a:alphaModFix/>
          </a:blip>
          <a:srcRect/>
          <a:stretch/>
        </p:blipFill>
        <p:spPr>
          <a:xfrm>
            <a:off x="3185020" y="1024267"/>
            <a:ext cx="5821959" cy="4809465"/>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Tree>
  </p:cSld>
  <p:clrMapOvr>
    <a:masterClrMapping/>
  </p:clrMapOvr>
</p:sld>
</file>

<file path=ppt/theme/theme1.xml><?xml version="1.0" encoding="utf-8"?>
<a:theme xmlns:a="http://schemas.openxmlformats.org/drawingml/2006/main" name="Tipo de Madeira">
  <a:themeElements>
    <a:clrScheme name="Tipo de Madeira">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Widescreen</PresentationFormat>
  <Paragraphs>27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Noto Sans Symbols</vt:lpstr>
      <vt:lpstr>Rockwell</vt:lpstr>
      <vt:lpstr>Times New Roman</vt:lpstr>
      <vt:lpstr>Tipo de Madeira</vt:lpstr>
      <vt:lpstr>SUBSTANCE DEPENDENCE</vt:lpstr>
      <vt:lpstr>TYPES OF ADDICTIVE SUBSTANCES</vt:lpstr>
      <vt:lpstr>NICOTINE</vt:lpstr>
      <vt:lpstr>ALCOHOL</vt:lpstr>
      <vt:lpstr>DRUGS</vt:lpstr>
      <vt:lpstr>TEENAGERS AND RISK BEHAVIOURS</vt:lpstr>
      <vt:lpstr>WHY DO THEY DO IT?</vt:lpstr>
      <vt:lpstr>HOW TO HANDLE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DEPENDENCE</dc:title>
  <dc:creator>Tomás</dc:creator>
  <cp:lastModifiedBy>Nadežda Polianoviča</cp:lastModifiedBy>
  <cp:revision>1</cp:revision>
  <dcterms:created xsi:type="dcterms:W3CDTF">2022-02-12T17:51:01Z</dcterms:created>
  <dcterms:modified xsi:type="dcterms:W3CDTF">2022-08-26T06:07:55Z</dcterms:modified>
</cp:coreProperties>
</file>