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66" r:id="rId6"/>
    <p:sldId id="272" r:id="rId7"/>
    <p:sldId id="273" r:id="rId8"/>
    <p:sldId id="271" r:id="rId9"/>
    <p:sldId id="269" r:id="rId10"/>
    <p:sldId id="260" r:id="rId11"/>
    <p:sldId id="263" r:id="rId12"/>
    <p:sldId id="264" r:id="rId13"/>
    <p:sldId id="274" r:id="rId14"/>
    <p:sldId id="275" r:id="rId15"/>
    <p:sldId id="277" r:id="rId16"/>
    <p:sldId id="278" r:id="rId17"/>
    <p:sldId id="268" r:id="rId1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37" d="100"/>
          <a:sy n="37" d="100"/>
        </p:scale>
        <p:origin x="-920"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D248EA0-A238-8483-FA9F-DF2AA640946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3D205AF1-BAFD-DD6B-0646-E5E53C924A4B}"/>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B9F40BFB-CFC0-5602-CE9A-7B88A83F2B92}"/>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5" name="Substituent subsol 4">
            <a:extLst>
              <a:ext uri="{FF2B5EF4-FFF2-40B4-BE49-F238E27FC236}">
                <a16:creationId xmlns:a16="http://schemas.microsoft.com/office/drawing/2014/main" xmlns="" id="{65A23D28-6734-AA1B-1DDC-A9630858DFA6}"/>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FF5C63CF-F6D7-9B1B-C381-BCF8BF8B82B0}"/>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259296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FB94D6C-2025-0E91-E5C2-071270D3BE4E}"/>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237B5199-C4FA-E91E-BF15-7AA568DF8557}"/>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9CE99B29-BA71-DA4E-1CB6-0E031ED908CE}"/>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5" name="Substituent subsol 4">
            <a:extLst>
              <a:ext uri="{FF2B5EF4-FFF2-40B4-BE49-F238E27FC236}">
                <a16:creationId xmlns:a16="http://schemas.microsoft.com/office/drawing/2014/main" xmlns="" id="{9B3429BD-E9B9-40DC-AA0B-9B329BCE34DE}"/>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399CEC6F-19BE-B903-025E-82AF76DA307B}"/>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14960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DD046E08-89A2-2935-03A9-786291264184}"/>
              </a:ext>
            </a:extLst>
          </p:cNvPr>
          <p:cNvSpPr>
            <a:spLocks noGrp="1"/>
          </p:cNvSpPr>
          <p:nvPr>
            <p:ph type="title" orient="vert"/>
          </p:nvPr>
        </p:nvSpPr>
        <p:spPr>
          <a:xfrm>
            <a:off x="8724901"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85282A84-437D-4BFE-456B-C837E350B02F}"/>
              </a:ext>
            </a:extLst>
          </p:cNvPr>
          <p:cNvSpPr>
            <a:spLocks noGrp="1"/>
          </p:cNvSpPr>
          <p:nvPr>
            <p:ph type="body" orient="vert" idx="1"/>
          </p:nvPr>
        </p:nvSpPr>
        <p:spPr>
          <a:xfrm>
            <a:off x="838201"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CBBFC258-227E-F5FC-1206-30E5F7109BD1}"/>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5" name="Substituent subsol 4">
            <a:extLst>
              <a:ext uri="{FF2B5EF4-FFF2-40B4-BE49-F238E27FC236}">
                <a16:creationId xmlns:a16="http://schemas.microsoft.com/office/drawing/2014/main" xmlns="" id="{958958FB-AA8E-8D80-7352-BFBDDCEB6597}"/>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A0807B98-505F-D633-AE2D-80BCC6ED0E5F}"/>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34868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E22288A-23A6-A844-531C-53038AE8A9BC}"/>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A6FDDEAC-8914-FD3E-25BF-5886BC181D22}"/>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B9F429C0-98A0-1D00-BFDD-111BEA256A45}"/>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5" name="Substituent subsol 4">
            <a:extLst>
              <a:ext uri="{FF2B5EF4-FFF2-40B4-BE49-F238E27FC236}">
                <a16:creationId xmlns:a16="http://schemas.microsoft.com/office/drawing/2014/main" xmlns="" id="{EC2C8C85-9915-6C71-A34E-EE11B4FF3259}"/>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9AE4897F-5DC3-3B3F-ED90-72E7908A96C2}"/>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308066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487A935-B78F-4A65-EF6A-E3A6E300548D}"/>
              </a:ext>
            </a:extLst>
          </p:cNvPr>
          <p:cNvSpPr>
            <a:spLocks noGrp="1"/>
          </p:cNvSpPr>
          <p:nvPr>
            <p:ph type="title"/>
          </p:nvPr>
        </p:nvSpPr>
        <p:spPr>
          <a:xfrm>
            <a:off x="831852" y="1709741"/>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D1DB541C-616F-61A8-DCA3-79C766E016D3}"/>
              </a:ext>
            </a:extLst>
          </p:cNvPr>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xmlns="" id="{5A1C4981-5CE5-333A-A1EF-CFC3191487C0}"/>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5" name="Substituent subsol 4">
            <a:extLst>
              <a:ext uri="{FF2B5EF4-FFF2-40B4-BE49-F238E27FC236}">
                <a16:creationId xmlns:a16="http://schemas.microsoft.com/office/drawing/2014/main" xmlns="" id="{55A6A5C1-02DD-3466-B7CD-195111FAE4AF}"/>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F12ACC57-7FE6-879C-3D96-B7EECD6EBAB9}"/>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178801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5EBDEDD-EBBF-A983-2DF6-A9A7B6FA4D3D}"/>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3053F618-F646-56A1-887F-CCAAFE1C1184}"/>
              </a:ext>
            </a:extLst>
          </p:cNvPr>
          <p:cNvSpPr>
            <a:spLocks noGrp="1"/>
          </p:cNvSpPr>
          <p:nvPr>
            <p:ph sz="half" idx="1"/>
          </p:nvPr>
        </p:nvSpPr>
        <p:spPr>
          <a:xfrm>
            <a:off x="838201"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298ED2EB-E3AA-C1CA-C2D4-D5FF3CFC7052}"/>
              </a:ext>
            </a:extLst>
          </p:cNvPr>
          <p:cNvSpPr>
            <a:spLocks noGrp="1"/>
          </p:cNvSpPr>
          <p:nvPr>
            <p:ph sz="half" idx="2"/>
          </p:nvPr>
        </p:nvSpPr>
        <p:spPr>
          <a:xfrm>
            <a:off x="6172201"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D78B992E-D475-BA57-C704-7B34918D2177}"/>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6" name="Substituent subsol 5">
            <a:extLst>
              <a:ext uri="{FF2B5EF4-FFF2-40B4-BE49-F238E27FC236}">
                <a16:creationId xmlns:a16="http://schemas.microsoft.com/office/drawing/2014/main" xmlns="" id="{46C8F217-E36D-728E-E574-7579A98340CD}"/>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xmlns="" id="{E71B24B8-6479-2939-F3C0-DE9FF539BFB5}"/>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29855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794A2F6-6835-B444-96C1-8E86AAF5FF9C}"/>
              </a:ext>
            </a:extLst>
          </p:cNvPr>
          <p:cNvSpPr>
            <a:spLocks noGrp="1"/>
          </p:cNvSpPr>
          <p:nvPr>
            <p:ph type="title"/>
          </p:nvPr>
        </p:nvSpPr>
        <p:spPr>
          <a:xfrm>
            <a:off x="839789" y="365128"/>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A5E4D752-0667-7765-3260-A8085585DD96}"/>
              </a:ext>
            </a:extLst>
          </p:cNvPr>
          <p:cNvSpPr>
            <a:spLocks noGrp="1"/>
          </p:cNvSpPr>
          <p:nvPr>
            <p:ph type="body" idx="1"/>
          </p:nvPr>
        </p:nvSpPr>
        <p:spPr>
          <a:xfrm>
            <a:off x="839791"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xmlns="" id="{B537A46A-EE43-905B-A784-D1D413087006}"/>
              </a:ext>
            </a:extLst>
          </p:cNvPr>
          <p:cNvSpPr>
            <a:spLocks noGrp="1"/>
          </p:cNvSpPr>
          <p:nvPr>
            <p:ph sz="half" idx="2"/>
          </p:nvPr>
        </p:nvSpPr>
        <p:spPr>
          <a:xfrm>
            <a:off x="839791" y="2505076"/>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A7B8CB17-E25B-E426-BE4A-B99EFD5C2F3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xmlns="" id="{43A8A8C5-38D4-642D-FD2D-8BEE6F534DCE}"/>
              </a:ext>
            </a:extLst>
          </p:cNvPr>
          <p:cNvSpPr>
            <a:spLocks noGrp="1"/>
          </p:cNvSpPr>
          <p:nvPr>
            <p:ph sz="quarter" idx="4"/>
          </p:nvPr>
        </p:nvSpPr>
        <p:spPr>
          <a:xfrm>
            <a:off x="6172202" y="2505076"/>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257BF788-6B2F-5F4E-AE21-68A07C2683F7}"/>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8" name="Substituent subsol 7">
            <a:extLst>
              <a:ext uri="{FF2B5EF4-FFF2-40B4-BE49-F238E27FC236}">
                <a16:creationId xmlns:a16="http://schemas.microsoft.com/office/drawing/2014/main" xmlns="" id="{E04AF29B-E3F4-DDFE-833B-080CEFA3D420}"/>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xmlns="" id="{140B57B2-46D2-C0A5-7064-872B05B21D96}"/>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31358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AEE7BF5-19F5-3D26-7002-43F827D159E2}"/>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0488DE4C-3D26-9FDC-4253-281F58240FF1}"/>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4" name="Substituent subsol 3">
            <a:extLst>
              <a:ext uri="{FF2B5EF4-FFF2-40B4-BE49-F238E27FC236}">
                <a16:creationId xmlns:a16="http://schemas.microsoft.com/office/drawing/2014/main" xmlns="" id="{0E14D9B8-943C-5FF5-3322-3F48051CB6E7}"/>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xmlns="" id="{6F2B2D10-B3D9-3B7F-B8E5-378C81AAD49F}"/>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49045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18EB11DC-7184-6AE8-D052-F0B55EC3E02E}"/>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3" name="Substituent subsol 2">
            <a:extLst>
              <a:ext uri="{FF2B5EF4-FFF2-40B4-BE49-F238E27FC236}">
                <a16:creationId xmlns:a16="http://schemas.microsoft.com/office/drawing/2014/main" xmlns="" id="{AB44BE8C-E282-AB72-A69C-A9142BD859F2}"/>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xmlns="" id="{AF42B829-5B62-6DF1-3EB8-114EB5E50EF2}"/>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1555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867A1CC-4C43-22E0-407F-547058253DB7}"/>
              </a:ext>
            </a:extLst>
          </p:cNvPr>
          <p:cNvSpPr>
            <a:spLocks noGrp="1"/>
          </p:cNvSpPr>
          <p:nvPr>
            <p:ph type="title"/>
          </p:nvPr>
        </p:nvSpPr>
        <p:spPr>
          <a:xfrm>
            <a:off x="839790" y="457200"/>
            <a:ext cx="3932236"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B984DD64-CBEE-8888-1CB8-3E8EC864084E}"/>
              </a:ext>
            </a:extLst>
          </p:cNvPr>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6212776D-A6AD-D628-A4E4-DF718F3C12F5}"/>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0F8AE368-DA6A-24D1-6E2B-84FF27EB3480}"/>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6" name="Substituent subsol 5">
            <a:extLst>
              <a:ext uri="{FF2B5EF4-FFF2-40B4-BE49-F238E27FC236}">
                <a16:creationId xmlns:a16="http://schemas.microsoft.com/office/drawing/2014/main" xmlns="" id="{3692076E-2B3B-1BB7-1952-352571958CB5}"/>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xmlns="" id="{65BC063A-2190-FDDB-D58F-E591D03CB265}"/>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269965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8429632-2B19-1F93-FBD8-271C7195F6F1}"/>
              </a:ext>
            </a:extLst>
          </p:cNvPr>
          <p:cNvSpPr>
            <a:spLocks noGrp="1"/>
          </p:cNvSpPr>
          <p:nvPr>
            <p:ph type="title"/>
          </p:nvPr>
        </p:nvSpPr>
        <p:spPr>
          <a:xfrm>
            <a:off x="839790" y="457200"/>
            <a:ext cx="3932236"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DA4A3A9D-F88B-A220-8180-D9DCD32E9C2B}"/>
              </a:ext>
            </a:extLst>
          </p:cNvPr>
          <p:cNvSpPr>
            <a:spLocks noGrp="1"/>
          </p:cNvSpPr>
          <p:nvPr>
            <p:ph type="pic" idx="1"/>
          </p:nvPr>
        </p:nvSpPr>
        <p:spPr>
          <a:xfrm>
            <a:off x="5183188" y="987428"/>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ro-RO"/>
          </a:p>
        </p:txBody>
      </p:sp>
      <p:sp>
        <p:nvSpPr>
          <p:cNvPr id="4" name="Substituent text 3">
            <a:extLst>
              <a:ext uri="{FF2B5EF4-FFF2-40B4-BE49-F238E27FC236}">
                <a16:creationId xmlns:a16="http://schemas.microsoft.com/office/drawing/2014/main" xmlns="" id="{E27243F8-A7EC-C4A8-F000-6F3CA0BEA6D6}"/>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C5994894-98E5-FAF4-A9BF-FF2CEE22CC90}"/>
              </a:ext>
            </a:extLst>
          </p:cNvPr>
          <p:cNvSpPr>
            <a:spLocks noGrp="1"/>
          </p:cNvSpPr>
          <p:nvPr>
            <p:ph type="dt" sz="half" idx="10"/>
          </p:nvPr>
        </p:nvSpPr>
        <p:spPr/>
        <p:txBody>
          <a:bodyPr/>
          <a:lstStyle/>
          <a:p>
            <a:fld id="{93DBC418-D4F2-4B43-A56E-F94E21DF0CF3}" type="datetimeFigureOut">
              <a:rPr lang="ro-RO" smtClean="0"/>
              <a:pPr/>
              <a:t>05.07.2022</a:t>
            </a:fld>
            <a:endParaRPr lang="ro-RO"/>
          </a:p>
        </p:txBody>
      </p:sp>
      <p:sp>
        <p:nvSpPr>
          <p:cNvPr id="6" name="Substituent subsol 5">
            <a:extLst>
              <a:ext uri="{FF2B5EF4-FFF2-40B4-BE49-F238E27FC236}">
                <a16:creationId xmlns:a16="http://schemas.microsoft.com/office/drawing/2014/main" xmlns="" id="{93139487-10FD-E74E-11CF-D12F52B7CD5D}"/>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xmlns="" id="{BB344A65-D4E8-9EDB-42DD-510DBECC4D97}"/>
              </a:ext>
            </a:extLst>
          </p:cNvPr>
          <p:cNvSpPr>
            <a:spLocks noGrp="1"/>
          </p:cNvSpPr>
          <p:nvPr>
            <p:ph type="sldNum" sz="quarter" idx="12"/>
          </p:nvPr>
        </p:nvSpPr>
        <p:spPr/>
        <p:txBody>
          <a:body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353612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C6D58896-E30F-067D-2465-15722D62AA99}"/>
              </a:ext>
            </a:extLst>
          </p:cNvPr>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F2C9B000-1D44-1EAE-3AF3-AB59DCDDB43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2EDD09FB-9070-8523-2302-9DAB3E9A1B66}"/>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BC418-D4F2-4B43-A56E-F94E21DF0CF3}" type="datetimeFigureOut">
              <a:rPr lang="ro-RO" smtClean="0"/>
              <a:pPr/>
              <a:t>05.07.2022</a:t>
            </a:fld>
            <a:endParaRPr lang="ro-RO"/>
          </a:p>
        </p:txBody>
      </p:sp>
      <p:sp>
        <p:nvSpPr>
          <p:cNvPr id="5" name="Substituent subsol 4">
            <a:extLst>
              <a:ext uri="{FF2B5EF4-FFF2-40B4-BE49-F238E27FC236}">
                <a16:creationId xmlns:a16="http://schemas.microsoft.com/office/drawing/2014/main" xmlns="" id="{9605E669-BD38-6A60-24D2-27820FC07305}"/>
              </a:ext>
            </a:extLst>
          </p:cNvPr>
          <p:cNvSpPr>
            <a:spLocks noGrp="1"/>
          </p:cNvSpPr>
          <p:nvPr>
            <p:ph type="ftr" sz="quarter" idx="3"/>
          </p:nvPr>
        </p:nvSpPr>
        <p:spPr>
          <a:xfrm>
            <a:off x="4038602"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xmlns="" id="{C1AE1CAF-B180-4363-45D4-9553D0FB7B04}"/>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D6A28-4CA2-422E-A3F2-DFFB0FE639BD}" type="slidenum">
              <a:rPr lang="ro-RO" smtClean="0"/>
              <a:pPr/>
              <a:t>‹#›</a:t>
            </a:fld>
            <a:endParaRPr lang="ro-RO"/>
          </a:p>
        </p:txBody>
      </p:sp>
    </p:spTree>
    <p:extLst>
      <p:ext uri="{BB962C8B-B14F-4D97-AF65-F5344CB8AC3E}">
        <p14:creationId xmlns:p14="http://schemas.microsoft.com/office/powerpoint/2010/main" xmlns="" val="180787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ro-RO"/>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allpaperflare.com/assorted-color-vegetable-lot-vegetables-basket-green-background-wallpaper-qkmp"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line.com/nutrition/manganese-benefit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ambridge.org/core/journals/public-health-nutrition/article/fastfood-and-commercial-baked-goods-consumption-and-the-risk-of-depression/CF02E46F44CFC28D5F4D151FAD39EC77"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07322A9E-F1EC-405E-8971-BA906EFFC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xmlns="" id="{A5704422-1118-4FD1-95AD-29A064EB8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xmlns="" id="{A88B2AAA-B805-498E-A9E6-98B8858554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xmlns="" id="{9B8051E0-19D7-43E1-BFD9-E6DBFEB3A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xmlns="" id="{4EDB2B02-86A2-46F5-A4BE-B7D9B10411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xmlns="" id="{43954639-FB5D-41F4-9560-6F6DFE7784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xmlns="" id="{E898931C-0323-41FA-A036-20F818B1F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xmlns="" id="{89AFE9DD-0792-4B98-B4EB-97ACA17E6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xmlns="" id="{3981F5C4-9AE1-404E-AF44-A4E6DB374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xmlns="" id="{763C1781-8726-4FAC-8C45-FF40376BE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xmlns="" id="{301491B5-56C7-43DC-A3D9-861EECCA0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u 1">
            <a:extLst>
              <a:ext uri="{FF2B5EF4-FFF2-40B4-BE49-F238E27FC236}">
                <a16:creationId xmlns:a16="http://schemas.microsoft.com/office/drawing/2014/main" xmlns="" id="{0ACECF61-4C7D-AF02-9404-E3E385976382}"/>
              </a:ext>
            </a:extLst>
          </p:cNvPr>
          <p:cNvSpPr>
            <a:spLocks noGrp="1"/>
          </p:cNvSpPr>
          <p:nvPr>
            <p:ph type="ctrTitle"/>
          </p:nvPr>
        </p:nvSpPr>
        <p:spPr>
          <a:xfrm>
            <a:off x="8843461" y="2187236"/>
            <a:ext cx="2926080" cy="2468880"/>
          </a:xfrm>
        </p:spPr>
        <p:txBody>
          <a:bodyPr>
            <a:normAutofit/>
          </a:bodyPr>
          <a:lstStyle/>
          <a:p>
            <a:r>
              <a:rPr lang="ro-RO" sz="4000" b="1" dirty="0">
                <a:solidFill>
                  <a:schemeClr val="accent2">
                    <a:lumMod val="75000"/>
                  </a:schemeClr>
                </a:solidFill>
                <a:latin typeface="Algerian" panose="04020705040A02060702" pitchFamily="82" charset="0"/>
              </a:rPr>
              <a:t>FAST FOOD </a:t>
            </a:r>
            <a:br>
              <a:rPr lang="ro-RO" sz="4000" b="1" dirty="0">
                <a:solidFill>
                  <a:schemeClr val="accent2">
                    <a:lumMod val="75000"/>
                  </a:schemeClr>
                </a:solidFill>
                <a:latin typeface="Algerian" panose="04020705040A02060702" pitchFamily="82" charset="0"/>
              </a:rPr>
            </a:br>
            <a:r>
              <a:rPr lang="ro-RO" sz="4000" b="1" dirty="0">
                <a:solidFill>
                  <a:schemeClr val="accent2">
                    <a:lumMod val="75000"/>
                  </a:schemeClr>
                </a:solidFill>
                <a:latin typeface="Algerian" panose="04020705040A02060702" pitchFamily="82" charset="0"/>
              </a:rPr>
              <a:t>VS</a:t>
            </a:r>
            <a:br>
              <a:rPr lang="ro-RO" sz="4000" b="1" dirty="0">
                <a:solidFill>
                  <a:schemeClr val="accent2">
                    <a:lumMod val="75000"/>
                  </a:schemeClr>
                </a:solidFill>
                <a:latin typeface="Algerian" panose="04020705040A02060702" pitchFamily="82" charset="0"/>
              </a:rPr>
            </a:br>
            <a:r>
              <a:rPr lang="ro-RO" sz="4000" b="1" dirty="0">
                <a:solidFill>
                  <a:schemeClr val="accent2">
                    <a:lumMod val="75000"/>
                  </a:schemeClr>
                </a:solidFill>
                <a:latin typeface="Algerian" panose="04020705040A02060702" pitchFamily="82" charset="0"/>
              </a:rPr>
              <a:t>HEALTHY FOOD</a:t>
            </a:r>
          </a:p>
        </p:txBody>
      </p:sp>
      <p:sp>
        <p:nvSpPr>
          <p:cNvPr id="32" name="Freeform 22">
            <a:extLst>
              <a:ext uri="{FF2B5EF4-FFF2-40B4-BE49-F238E27FC236}">
                <a16:creationId xmlns:a16="http://schemas.microsoft.com/office/drawing/2014/main" xmlns="" id="{237E2353-22DF-46E0-A200-FB30F8F39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xmlns="" id="{DD6138DB-057B-45F7-A5F4-E7BFDA20D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xmlns="" id="{79A54AB1-B64F-4843-BFAB-81CB74E66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Imagine 4" descr="O imagine care conține aliment&#10;&#10;Descriere generată automat">
            <a:extLst>
              <a:ext uri="{FF2B5EF4-FFF2-40B4-BE49-F238E27FC236}">
                <a16:creationId xmlns:a16="http://schemas.microsoft.com/office/drawing/2014/main" xmlns="" id="{D9A88959-8BB7-E71F-E67E-BFB638A3C1C5}"/>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4230" r="7156"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6" name="Imagine 5">
            <a:extLst>
              <a:ext uri="{FF2B5EF4-FFF2-40B4-BE49-F238E27FC236}">
                <a16:creationId xmlns:a16="http://schemas.microsoft.com/office/drawing/2014/main" xmlns="" id="{940D9E1E-A312-96AD-59C8-C4C91A092A9D}"/>
              </a:ext>
            </a:extLst>
          </p:cNvPr>
          <p:cNvPicPr>
            <a:picLocks noChangeAspect="1"/>
          </p:cNvPicPr>
          <p:nvPr/>
        </p:nvPicPr>
        <p:blipFill>
          <a:blip r:embed="rId3"/>
          <a:stretch>
            <a:fillRect/>
          </a:stretch>
        </p:blipFill>
        <p:spPr>
          <a:xfrm>
            <a:off x="6733615" y="155849"/>
            <a:ext cx="5147653" cy="1055256"/>
          </a:xfrm>
          <a:prstGeom prst="rect">
            <a:avLst/>
          </a:prstGeom>
        </p:spPr>
      </p:pic>
    </p:spTree>
    <p:extLst>
      <p:ext uri="{BB962C8B-B14F-4D97-AF65-F5344CB8AC3E}">
        <p14:creationId xmlns:p14="http://schemas.microsoft.com/office/powerpoint/2010/main" xmlns="" val="1040060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ssorted vegetables and fruits">
            <a:extLst>
              <a:ext uri="{FF2B5EF4-FFF2-40B4-BE49-F238E27FC236}">
                <a16:creationId xmlns:a16="http://schemas.microsoft.com/office/drawing/2014/main" xmlns="" id="{C65210FF-E676-8944-9E43-EC2DE245A612}"/>
              </a:ext>
            </a:extLst>
          </p:cNvPr>
          <p:cNvPicPr>
            <a:picLocks noChangeAspect="1"/>
          </p:cNvPicPr>
          <p:nvPr/>
        </p:nvPicPr>
        <p:blipFill rotWithShape="1">
          <a:blip r:embed="rId2"/>
          <a:srcRect t="7865" b="7865"/>
          <a:stretch/>
        </p:blipFill>
        <p:spPr>
          <a:xfrm>
            <a:off x="-1" y="10"/>
            <a:ext cx="12192000" cy="6857990"/>
          </a:xfrm>
          <a:prstGeom prst="rect">
            <a:avLst/>
          </a:prstGeom>
        </p:spPr>
      </p:pic>
      <p:sp>
        <p:nvSpPr>
          <p:cNvPr id="14"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1" rIns="91440" bIns="45721" rtlCol="0" anchor="t">
            <a:normAutofit/>
          </a:bodyPr>
          <a:lstStyle/>
          <a:p>
            <a:pPr algn="ctr">
              <a:spcAft>
                <a:spcPts val="1001"/>
              </a:spcAft>
              <a:buClr>
                <a:schemeClr val="tx1"/>
              </a:buClr>
              <a:buSzPct val="100000"/>
            </a:pPr>
            <a:endParaRPr lang="en-US" sz="1600" cap="all"/>
          </a:p>
        </p:txBody>
      </p:sp>
      <p:sp>
        <p:nvSpPr>
          <p:cNvPr id="2" name="Titlu 1">
            <a:extLst>
              <a:ext uri="{FF2B5EF4-FFF2-40B4-BE49-F238E27FC236}">
                <a16:creationId xmlns:a16="http://schemas.microsoft.com/office/drawing/2014/main" xmlns="" id="{1F4DB2FC-7251-E0D8-6F2E-C8F7443D18E7}"/>
              </a:ext>
            </a:extLst>
          </p:cNvPr>
          <p:cNvSpPr>
            <a:spLocks noGrp="1"/>
          </p:cNvSpPr>
          <p:nvPr>
            <p:ph type="title"/>
          </p:nvPr>
        </p:nvSpPr>
        <p:spPr>
          <a:xfrm>
            <a:off x="723814" y="1635735"/>
            <a:ext cx="4204137" cy="1014185"/>
          </a:xfrm>
        </p:spPr>
        <p:txBody>
          <a:bodyPr>
            <a:normAutofit/>
          </a:bodyPr>
          <a:lstStyle/>
          <a:p>
            <a:pPr algn="ctr"/>
            <a:r>
              <a:rPr lang="ro-RO" sz="3600" b="1" dirty="0" err="1"/>
              <a:t>Healty</a:t>
            </a:r>
            <a:r>
              <a:rPr lang="ro-RO" sz="3600" b="1" dirty="0"/>
              <a:t> </a:t>
            </a:r>
            <a:r>
              <a:rPr lang="ro-RO" sz="3600" b="1" dirty="0" err="1"/>
              <a:t>food</a:t>
            </a:r>
            <a:endParaRPr lang="ro-RO" sz="3600" b="1" dirty="0"/>
          </a:p>
        </p:txBody>
      </p:sp>
      <p:cxnSp>
        <p:nvCxnSpPr>
          <p:cNvPr id="16" name="Straight Connector 15">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xmlns="" id="{662B044C-E93A-DDBC-84BB-645E9F1B2EC2}"/>
              </a:ext>
            </a:extLst>
          </p:cNvPr>
          <p:cNvSpPr>
            <a:spLocks noGrp="1"/>
          </p:cNvSpPr>
          <p:nvPr>
            <p:ph idx="1"/>
          </p:nvPr>
        </p:nvSpPr>
        <p:spPr>
          <a:xfrm>
            <a:off x="152400" y="2509521"/>
            <a:ext cx="5181600" cy="3527893"/>
          </a:xfrm>
        </p:spPr>
        <p:txBody>
          <a:bodyPr anchor="ctr">
            <a:noAutofit/>
          </a:bodyPr>
          <a:lstStyle/>
          <a:p>
            <a:pPr marL="0" indent="0">
              <a:buNone/>
            </a:pPr>
            <a:r>
              <a:rPr lang="ro-RO" sz="2400" dirty="0">
                <a:solidFill>
                  <a:srgbClr val="002060"/>
                </a:solidFill>
                <a:latin typeface="Proxima Nova"/>
              </a:rPr>
              <a:t>I</a:t>
            </a:r>
            <a:r>
              <a:rPr lang="en-US" sz="2400" dirty="0">
                <a:solidFill>
                  <a:srgbClr val="002060"/>
                </a:solidFill>
                <a:latin typeface="Proxima Nova"/>
              </a:rPr>
              <a:t>t’s easy to wonder which foods are healthiest.</a:t>
            </a:r>
          </a:p>
          <a:p>
            <a:pPr marL="0" indent="0">
              <a:buNone/>
            </a:pPr>
            <a:r>
              <a:rPr lang="en-US" sz="2400" dirty="0">
                <a:solidFill>
                  <a:srgbClr val="002060"/>
                </a:solidFill>
                <a:latin typeface="Proxima Nova"/>
              </a:rPr>
              <a:t>A vast number of foods are both healthy and tasty. </a:t>
            </a:r>
            <a:endParaRPr lang="ro-RO" sz="2400" dirty="0">
              <a:solidFill>
                <a:srgbClr val="002060"/>
              </a:solidFill>
              <a:latin typeface="Proxima Nova"/>
            </a:endParaRPr>
          </a:p>
          <a:p>
            <a:pPr marL="0" indent="0">
              <a:buNone/>
            </a:pPr>
            <a:r>
              <a:rPr lang="en-US" sz="2400" dirty="0">
                <a:solidFill>
                  <a:srgbClr val="002060"/>
                </a:solidFill>
                <a:latin typeface="Proxima Nova"/>
              </a:rPr>
              <a:t>By filling your plate with fruits, vegetables, quality protein sources, and other whole foods, you’ll have meals that are colorful, versatile, and good for you.</a:t>
            </a:r>
          </a:p>
          <a:p>
            <a:pPr marL="0" indent="0">
              <a:buNone/>
            </a:pPr>
            <a:endParaRPr lang="ro-RO" sz="2400" dirty="0">
              <a:solidFill>
                <a:srgbClr val="002060"/>
              </a:solidFill>
            </a:endParaRPr>
          </a:p>
        </p:txBody>
      </p:sp>
    </p:spTree>
    <p:extLst>
      <p:ext uri="{BB962C8B-B14F-4D97-AF65-F5344CB8AC3E}">
        <p14:creationId xmlns:p14="http://schemas.microsoft.com/office/powerpoint/2010/main" xmlns="" val="18708022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 name="Imagine 11" descr="O imagine care conține interior, bol, plantă, legumă&#10;&#10;Descriere generată automat">
            <a:extLst>
              <a:ext uri="{FF2B5EF4-FFF2-40B4-BE49-F238E27FC236}">
                <a16:creationId xmlns:a16="http://schemas.microsoft.com/office/drawing/2014/main" xmlns="" id="{04C12A33-F7DE-517E-1BAA-4C76FB88F295}"/>
              </a:ext>
            </a:extLst>
          </p:cNvPr>
          <p:cNvPicPr>
            <a:picLocks noChangeAspect="1"/>
          </p:cNvPicPr>
          <p:nvPr/>
        </p:nvPicPr>
        <p:blipFill rotWithShape="1">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r="2358"/>
          <a:stretch/>
        </p:blipFill>
        <p:spPr>
          <a:xfrm>
            <a:off x="0" y="11"/>
            <a:ext cx="9669643" cy="6857989"/>
          </a:xfrm>
          <a:prstGeom prst="rect">
            <a:avLst/>
          </a:prstGeom>
        </p:spPr>
      </p:pic>
      <p:sp>
        <p:nvSpPr>
          <p:cNvPr id="33" name="Rectangle 32">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2"/>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CasetăText 8">
            <a:extLst>
              <a:ext uri="{FF2B5EF4-FFF2-40B4-BE49-F238E27FC236}">
                <a16:creationId xmlns:a16="http://schemas.microsoft.com/office/drawing/2014/main" xmlns="" id="{F2388E64-26F3-D06A-4AD4-937CA4AE6C35}"/>
              </a:ext>
            </a:extLst>
          </p:cNvPr>
          <p:cNvSpPr txBox="1"/>
          <p:nvPr/>
        </p:nvSpPr>
        <p:spPr>
          <a:xfrm>
            <a:off x="6685281" y="284482"/>
            <a:ext cx="5354320" cy="6431280"/>
          </a:xfrm>
          <a:prstGeom prst="rect">
            <a:avLst/>
          </a:prstGeom>
        </p:spPr>
        <p:txBody>
          <a:bodyPr vert="horz" lIns="91440" tIns="45721" rIns="91440" bIns="45721" rtlCol="0">
            <a:noAutofit/>
          </a:bodyPr>
          <a:lstStyle/>
          <a:p>
            <a:pPr>
              <a:lnSpc>
                <a:spcPct val="90000"/>
              </a:lnSpc>
              <a:spcAft>
                <a:spcPts val="601"/>
              </a:spcAft>
            </a:pPr>
            <a:r>
              <a:rPr lang="en-US" sz="1801" b="1" dirty="0"/>
              <a:t>Vegetables</a:t>
            </a:r>
            <a:r>
              <a:rPr lang="en-US" sz="1801" dirty="0"/>
              <a:t/>
            </a:r>
            <a:br>
              <a:rPr lang="en-US" sz="1801" dirty="0"/>
            </a:br>
            <a:r>
              <a:rPr lang="en-US" sz="1801" dirty="0"/>
              <a:t>Calorie for calorie, vegetables are among the world’s most concentrated sources of nutrients.</a:t>
            </a:r>
            <a:br>
              <a:rPr lang="en-US" sz="1801" dirty="0"/>
            </a:br>
            <a:r>
              <a:rPr lang="en-US" sz="1801" dirty="0"/>
              <a:t>There’s a wide variety available, and it’s best to eat many different types every day.</a:t>
            </a:r>
            <a:br>
              <a:rPr lang="en-US" sz="1801" dirty="0"/>
            </a:br>
            <a:r>
              <a:rPr lang="en-US" sz="1801" b="1" dirty="0"/>
              <a:t>Broccoli </a:t>
            </a:r>
            <a:r>
              <a:rPr lang="en-US" sz="1801" dirty="0"/>
              <a:t>it’s an excellent source of fiber and vitamins C and K</a:t>
            </a:r>
            <a:r>
              <a:rPr lang="ro-RO" sz="1801" dirty="0"/>
              <a:t>. </a:t>
            </a:r>
          </a:p>
          <a:p>
            <a:pPr>
              <a:lnSpc>
                <a:spcPct val="90000"/>
              </a:lnSpc>
              <a:spcAft>
                <a:spcPts val="601"/>
              </a:spcAft>
            </a:pPr>
            <a:r>
              <a:rPr lang="en-US" sz="1801" dirty="0"/>
              <a:t/>
            </a:r>
            <a:br>
              <a:rPr lang="en-US" sz="1801" dirty="0"/>
            </a:br>
            <a:r>
              <a:rPr lang="en-US" sz="1801" b="1" dirty="0"/>
              <a:t>Carrots </a:t>
            </a:r>
            <a:r>
              <a:rPr lang="en-US" sz="1801" dirty="0"/>
              <a:t>are extremely crunchy and loaded with nutrients such as fiber, vitamin K., very high in carotene antioxidants and which have numerous benefits.</a:t>
            </a:r>
            <a:endParaRPr lang="ro-RO" sz="1801" dirty="0"/>
          </a:p>
          <a:p>
            <a:pPr>
              <a:lnSpc>
                <a:spcPct val="90000"/>
              </a:lnSpc>
              <a:spcAft>
                <a:spcPts val="601"/>
              </a:spcAft>
            </a:pPr>
            <a:r>
              <a:rPr lang="en-US" sz="1801" dirty="0"/>
              <a:t/>
            </a:r>
            <a:br>
              <a:rPr lang="en-US" sz="1801" dirty="0"/>
            </a:br>
            <a:r>
              <a:rPr lang="en-US" sz="1801" b="1" dirty="0"/>
              <a:t>Cucumbers</a:t>
            </a:r>
            <a:r>
              <a:rPr lang="en-US" sz="1801" dirty="0"/>
              <a:t> </a:t>
            </a:r>
            <a:r>
              <a:rPr lang="ro-RO" sz="1801" dirty="0"/>
              <a:t>are </a:t>
            </a:r>
            <a:r>
              <a:rPr lang="en-US" sz="1801" dirty="0"/>
              <a:t>contain a number of nutrients in small amounts, including vitamin K.</a:t>
            </a:r>
            <a:br>
              <a:rPr lang="en-US" sz="1801" dirty="0"/>
            </a:br>
            <a:r>
              <a:rPr lang="en-US" sz="1801" b="1" dirty="0"/>
              <a:t>Tomatoes </a:t>
            </a:r>
            <a:r>
              <a:rPr lang="ro-RO" sz="1801" dirty="0"/>
              <a:t>a</a:t>
            </a:r>
            <a:r>
              <a:rPr lang="en-US" sz="1801" dirty="0"/>
              <a:t>re tasty and loaded with nutrients such as potassium and vitamin C.</a:t>
            </a:r>
            <a:endParaRPr lang="ro-RO" sz="1801" dirty="0"/>
          </a:p>
          <a:p>
            <a:pPr>
              <a:lnSpc>
                <a:spcPct val="90000"/>
              </a:lnSpc>
              <a:spcAft>
                <a:spcPts val="601"/>
              </a:spcAft>
            </a:pPr>
            <a:r>
              <a:rPr lang="en-US" sz="1801" dirty="0"/>
              <a:t/>
            </a:r>
            <a:br>
              <a:rPr lang="en-US" sz="1801" dirty="0"/>
            </a:br>
            <a:r>
              <a:rPr lang="en-US" sz="1801" b="1" dirty="0"/>
              <a:t>Bell peppers </a:t>
            </a:r>
            <a:r>
              <a:rPr lang="ro-RO" sz="1801" b="1" dirty="0"/>
              <a:t>a</a:t>
            </a:r>
            <a:r>
              <a:rPr lang="en-US" sz="1801" dirty="0"/>
              <a:t>re crunchy and sweet and are a great source of antioxidants and vitamin C.</a:t>
            </a:r>
            <a:endParaRPr lang="ro-RO" sz="1801" dirty="0"/>
          </a:p>
          <a:p>
            <a:pPr>
              <a:lnSpc>
                <a:spcPct val="90000"/>
              </a:lnSpc>
              <a:spcAft>
                <a:spcPts val="601"/>
              </a:spcAft>
            </a:pPr>
            <a:r>
              <a:rPr lang="en-US" sz="1801" dirty="0"/>
              <a:t/>
            </a:r>
            <a:br>
              <a:rPr lang="en-US" sz="1801" dirty="0"/>
            </a:br>
            <a:r>
              <a:rPr lang="en-US" sz="1801" b="1" dirty="0"/>
              <a:t>Most vegetables are very healthy</a:t>
            </a:r>
            <a:r>
              <a:rPr lang="ro-RO" sz="1801" b="1" dirty="0"/>
              <a:t>: </a:t>
            </a:r>
            <a:r>
              <a:rPr lang="ro-RO" sz="1801" dirty="0" err="1"/>
              <a:t>onion</a:t>
            </a:r>
            <a:r>
              <a:rPr lang="ro-RO" sz="1801" dirty="0"/>
              <a:t>, B</a:t>
            </a:r>
            <a:r>
              <a:rPr lang="en-US" sz="1801" dirty="0" err="1"/>
              <a:t>russels</a:t>
            </a:r>
            <a:r>
              <a:rPr lang="en-US" sz="1801" dirty="0"/>
              <a:t> sprouts, cabbage, celery, eggplant, leeks, lettuce, mushrooms, radishes, squash, Swiss chard, turnips, and zucchini.</a:t>
            </a:r>
            <a:br>
              <a:rPr lang="en-US" sz="1801" dirty="0"/>
            </a:br>
            <a:endParaRPr lang="en-US" sz="1801" dirty="0"/>
          </a:p>
        </p:txBody>
      </p:sp>
    </p:spTree>
    <p:extLst>
      <p:ext uri="{BB962C8B-B14F-4D97-AF65-F5344CB8AC3E}">
        <p14:creationId xmlns:p14="http://schemas.microsoft.com/office/powerpoint/2010/main" xmlns="" val="25462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Imagine 4" descr="O imagine care conține aliment, fruct, interior, aranjat&#10;&#10;Descriere generată automat">
            <a:extLst>
              <a:ext uri="{FF2B5EF4-FFF2-40B4-BE49-F238E27FC236}">
                <a16:creationId xmlns:a16="http://schemas.microsoft.com/office/drawing/2014/main" xmlns="" id="{5557C59A-FB10-1A01-DB26-0FD023B4473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3133" r="16147" b="1"/>
          <a:stretch/>
        </p:blipFill>
        <p:spPr>
          <a:xfrm>
            <a:off x="0" y="11"/>
            <a:ext cx="9669643" cy="6857989"/>
          </a:xfrm>
          <a:prstGeom prst="rect">
            <a:avLst/>
          </a:prstGeom>
        </p:spPr>
      </p:pic>
      <p:sp>
        <p:nvSpPr>
          <p:cNvPr id="47" name="Rectangle 46">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2"/>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CasetăText 8">
            <a:extLst>
              <a:ext uri="{FF2B5EF4-FFF2-40B4-BE49-F238E27FC236}">
                <a16:creationId xmlns:a16="http://schemas.microsoft.com/office/drawing/2014/main" xmlns="" id="{F2388E64-26F3-D06A-4AD4-937CA4AE6C35}"/>
              </a:ext>
            </a:extLst>
          </p:cNvPr>
          <p:cNvSpPr txBox="1"/>
          <p:nvPr/>
        </p:nvSpPr>
        <p:spPr>
          <a:xfrm>
            <a:off x="7531614" y="2434200"/>
            <a:ext cx="3822188" cy="3742763"/>
          </a:xfrm>
          <a:prstGeom prst="rect">
            <a:avLst/>
          </a:prstGeom>
        </p:spPr>
        <p:txBody>
          <a:bodyPr vert="horz" lIns="91440" tIns="45721" rIns="91440" bIns="45721" rtlCol="0">
            <a:normAutofit/>
          </a:bodyPr>
          <a:lstStyle/>
          <a:p>
            <a:pPr indent="-228604">
              <a:lnSpc>
                <a:spcPct val="90000"/>
              </a:lnSpc>
              <a:spcAft>
                <a:spcPts val="601"/>
              </a:spcAft>
              <a:buFont typeface="Arial" panose="020B0604020202020204" pitchFamily="34" charset="0"/>
              <a:buChar char="•"/>
            </a:pPr>
            <a:endParaRPr lang="en-US" sz="1001" dirty="0"/>
          </a:p>
        </p:txBody>
      </p:sp>
      <p:sp>
        <p:nvSpPr>
          <p:cNvPr id="6" name="CasetăText 5">
            <a:extLst>
              <a:ext uri="{FF2B5EF4-FFF2-40B4-BE49-F238E27FC236}">
                <a16:creationId xmlns:a16="http://schemas.microsoft.com/office/drawing/2014/main" xmlns="" id="{22686A32-54D2-2818-E89F-CC58E67F03A1}"/>
              </a:ext>
            </a:extLst>
          </p:cNvPr>
          <p:cNvSpPr txBox="1"/>
          <p:nvPr/>
        </p:nvSpPr>
        <p:spPr>
          <a:xfrm>
            <a:off x="5323840" y="3"/>
            <a:ext cx="6752395" cy="6466257"/>
          </a:xfrm>
          <a:prstGeom prst="rect">
            <a:avLst/>
          </a:prstGeom>
          <a:noFill/>
        </p:spPr>
        <p:txBody>
          <a:bodyPr wrap="square" rtlCol="0">
            <a:spAutoFit/>
          </a:bodyPr>
          <a:lstStyle/>
          <a:p>
            <a:r>
              <a:rPr lang="ro-RO" sz="1801" b="1" dirty="0" err="1">
                <a:latin typeface="Proxima Nova"/>
              </a:rPr>
              <a:t>Fruits</a:t>
            </a:r>
            <a:r>
              <a:rPr lang="ro-RO" sz="1801" b="1" dirty="0">
                <a:latin typeface="Proxima Nova"/>
              </a:rPr>
              <a:t> </a:t>
            </a:r>
          </a:p>
          <a:p>
            <a:r>
              <a:rPr lang="en-US" sz="1801" dirty="0">
                <a:latin typeface="Proxima Nova"/>
              </a:rPr>
              <a:t>Fruits and berries are among the world’s most popular health foods.</a:t>
            </a:r>
            <a:r>
              <a:rPr lang="ro-RO" sz="1801" dirty="0">
                <a:latin typeface="Proxima Nova"/>
              </a:rPr>
              <a:t> </a:t>
            </a:r>
            <a:r>
              <a:rPr lang="en-US" sz="1801" dirty="0">
                <a:latin typeface="Proxima Nova"/>
              </a:rPr>
              <a:t>These sweet, nutritious foods are very easy to incorporate into your diet because they require little to no preparation.</a:t>
            </a:r>
            <a:endParaRPr lang="ro-RO" sz="1801" dirty="0">
              <a:latin typeface="Proxima Nova"/>
            </a:endParaRPr>
          </a:p>
          <a:p>
            <a:endParaRPr lang="ro-RO" sz="1801" dirty="0">
              <a:latin typeface="Proxima Nova"/>
            </a:endParaRPr>
          </a:p>
          <a:p>
            <a:pPr algn="l">
              <a:buFont typeface="Wingdings" panose="05000000000000000000" pitchFamily="2" charset="2"/>
              <a:buChar char="q"/>
            </a:pPr>
            <a:r>
              <a:rPr lang="en-US" sz="1801" b="1" dirty="0">
                <a:latin typeface="Proxima Nova"/>
              </a:rPr>
              <a:t>Apples</a:t>
            </a:r>
            <a:r>
              <a:rPr lang="ro-RO" sz="1801" b="1" dirty="0">
                <a:latin typeface="Proxima Nova"/>
              </a:rPr>
              <a:t> </a:t>
            </a:r>
            <a:r>
              <a:rPr lang="en-US" sz="1801" dirty="0">
                <a:latin typeface="Proxima Nova"/>
              </a:rPr>
              <a:t>are high in fiber, vitamin C, and numerous antioxidants. </a:t>
            </a:r>
            <a:r>
              <a:rPr lang="ro-RO" sz="1801" dirty="0" err="1">
                <a:latin typeface="Proxima Nova"/>
              </a:rPr>
              <a:t>Its</a:t>
            </a:r>
            <a:r>
              <a:rPr lang="ro-RO" sz="1801" dirty="0">
                <a:latin typeface="Proxima Nova"/>
              </a:rPr>
              <a:t> a </a:t>
            </a:r>
            <a:r>
              <a:rPr lang="en-US" sz="1801" dirty="0">
                <a:latin typeface="Proxima Nova"/>
              </a:rPr>
              <a:t>perfect snack</a:t>
            </a:r>
            <a:r>
              <a:rPr lang="ro-RO" sz="1801" dirty="0">
                <a:latin typeface="Proxima Nova"/>
              </a:rPr>
              <a:t>!</a:t>
            </a:r>
            <a:endParaRPr lang="en-US" sz="1801" dirty="0">
              <a:latin typeface="Proxima Nova"/>
            </a:endParaRPr>
          </a:p>
          <a:p>
            <a:pPr algn="l">
              <a:buFont typeface="Wingdings" panose="05000000000000000000" pitchFamily="2" charset="2"/>
              <a:buChar char="q"/>
            </a:pPr>
            <a:r>
              <a:rPr lang="en-US" sz="1801" b="1" dirty="0">
                <a:latin typeface="Proxima Nova"/>
              </a:rPr>
              <a:t>Avocados</a:t>
            </a:r>
            <a:r>
              <a:rPr lang="ro-RO" sz="1801" b="1" dirty="0">
                <a:latin typeface="Proxima Nova"/>
              </a:rPr>
              <a:t> </a:t>
            </a:r>
            <a:r>
              <a:rPr lang="en-US" sz="1801" dirty="0">
                <a:latin typeface="Proxima Nova"/>
              </a:rPr>
              <a:t>are not only creamy and tasty but also high in fiber, potassium, and vitamin C.</a:t>
            </a:r>
          </a:p>
          <a:p>
            <a:pPr algn="l">
              <a:buFont typeface="Wingdings" panose="05000000000000000000" pitchFamily="2" charset="2"/>
              <a:buChar char="q"/>
            </a:pPr>
            <a:r>
              <a:rPr lang="en-US" sz="1801" b="1" dirty="0">
                <a:latin typeface="Proxima Nova"/>
              </a:rPr>
              <a:t>Bananas</a:t>
            </a:r>
            <a:r>
              <a:rPr lang="ro-RO" sz="1801" b="1" dirty="0">
                <a:latin typeface="Proxima Nova"/>
              </a:rPr>
              <a:t> </a:t>
            </a:r>
            <a:r>
              <a:rPr lang="ro-RO" sz="1801" dirty="0">
                <a:latin typeface="Proxima Nova"/>
              </a:rPr>
              <a:t>ar</a:t>
            </a:r>
            <a:r>
              <a:rPr lang="en-US" sz="1801" dirty="0">
                <a:latin typeface="Proxima Nova"/>
              </a:rPr>
              <a:t>e among the world’s best sources of potassium</a:t>
            </a:r>
            <a:r>
              <a:rPr lang="ro-RO" sz="1801" dirty="0">
                <a:latin typeface="Proxima Nova"/>
              </a:rPr>
              <a:t> </a:t>
            </a:r>
            <a:r>
              <a:rPr lang="ro-RO" sz="1801" dirty="0" err="1">
                <a:latin typeface="Proxima Nova"/>
              </a:rPr>
              <a:t>and</a:t>
            </a:r>
            <a:r>
              <a:rPr lang="ro-RO" sz="1801" dirty="0">
                <a:latin typeface="Proxima Nova"/>
              </a:rPr>
              <a:t> a</a:t>
            </a:r>
            <a:r>
              <a:rPr lang="en-US" sz="1801" dirty="0">
                <a:latin typeface="Proxima Nova"/>
              </a:rPr>
              <a:t>re also high in vitamin B6 and fiber</a:t>
            </a:r>
            <a:r>
              <a:rPr lang="ro-RO" sz="1801" dirty="0">
                <a:latin typeface="Proxima Nova"/>
              </a:rPr>
              <a:t>.</a:t>
            </a:r>
            <a:endParaRPr lang="en-US" sz="1801" dirty="0">
              <a:latin typeface="Proxima Nova"/>
            </a:endParaRPr>
          </a:p>
          <a:p>
            <a:pPr algn="l">
              <a:buFont typeface="Wingdings" panose="05000000000000000000" pitchFamily="2" charset="2"/>
              <a:buChar char="q"/>
            </a:pPr>
            <a:r>
              <a:rPr lang="en-US" sz="1801" b="1" dirty="0">
                <a:latin typeface="Proxima Nova"/>
              </a:rPr>
              <a:t>Blueberries</a:t>
            </a:r>
            <a:r>
              <a:rPr lang="ro-RO" sz="1801" b="1" dirty="0">
                <a:latin typeface="Proxima Nova"/>
              </a:rPr>
              <a:t> </a:t>
            </a:r>
            <a:r>
              <a:rPr lang="en-US" sz="1801" dirty="0">
                <a:latin typeface="Proxima Nova"/>
              </a:rPr>
              <a:t>are not only delicious but also among the most powerful sources of antioxidants in the world.</a:t>
            </a:r>
          </a:p>
          <a:p>
            <a:pPr algn="l">
              <a:buFont typeface="Wingdings" panose="05000000000000000000" pitchFamily="2" charset="2"/>
              <a:buChar char="q"/>
            </a:pPr>
            <a:r>
              <a:rPr lang="en-US" sz="1801" b="1" dirty="0">
                <a:latin typeface="Proxima Nova"/>
              </a:rPr>
              <a:t>Oranges</a:t>
            </a:r>
            <a:r>
              <a:rPr lang="ro-RO" sz="1801" b="1" dirty="0">
                <a:latin typeface="Proxima Nova"/>
              </a:rPr>
              <a:t> </a:t>
            </a:r>
            <a:r>
              <a:rPr lang="en-US" sz="1801" dirty="0">
                <a:latin typeface="Proxima Nova"/>
              </a:rPr>
              <a:t>are well known for their vitamin C content</a:t>
            </a:r>
            <a:r>
              <a:rPr lang="ro-RO" sz="1801" dirty="0">
                <a:latin typeface="Proxima Nova"/>
              </a:rPr>
              <a:t>, </a:t>
            </a:r>
            <a:r>
              <a:rPr lang="en-US" sz="1801" dirty="0">
                <a:latin typeface="Proxima Nova"/>
              </a:rPr>
              <a:t>in fiber and antioxidants.</a:t>
            </a:r>
          </a:p>
          <a:p>
            <a:pPr algn="l">
              <a:buFont typeface="Wingdings" panose="05000000000000000000" pitchFamily="2" charset="2"/>
              <a:buChar char="q"/>
            </a:pPr>
            <a:r>
              <a:rPr lang="en-US" sz="1801" b="1" dirty="0">
                <a:latin typeface="Proxima Nova"/>
              </a:rPr>
              <a:t>Strawberries</a:t>
            </a:r>
            <a:r>
              <a:rPr lang="ro-RO" sz="1801" b="1" dirty="0">
                <a:latin typeface="Proxima Nova"/>
              </a:rPr>
              <a:t> </a:t>
            </a:r>
            <a:r>
              <a:rPr lang="en-US" sz="1801" dirty="0">
                <a:latin typeface="Proxima Nova"/>
              </a:rPr>
              <a:t>are highly nutritious</a:t>
            </a:r>
            <a:r>
              <a:rPr lang="ro-RO" sz="1801" dirty="0">
                <a:latin typeface="Proxima Nova"/>
              </a:rPr>
              <a:t>. </a:t>
            </a:r>
            <a:r>
              <a:rPr lang="en-US" sz="1801" dirty="0">
                <a:latin typeface="Proxima Nova"/>
              </a:rPr>
              <a:t>They’re loaded with vitamin C, fiber, and </a:t>
            </a:r>
            <a:r>
              <a:rPr lang="en-US" sz="1801" dirty="0">
                <a:latin typeface="Proxima Nova"/>
                <a:hlinkClick r:id="rId3">
                  <a:extLst>
                    <a:ext uri="{A12FA001-AC4F-418D-AE19-62706E023703}">
                      <ahyp:hlinkClr xmlns:ahyp="http://schemas.microsoft.com/office/drawing/2018/hyperlinkcolor" xmlns="" val="tx"/>
                    </a:ext>
                  </a:extLst>
                </a:hlinkClick>
              </a:rPr>
              <a:t>manganese</a:t>
            </a:r>
            <a:r>
              <a:rPr lang="ro-RO" sz="1801" dirty="0">
                <a:latin typeface="Proxima Nova"/>
              </a:rPr>
              <a:t>. </a:t>
            </a:r>
            <a:r>
              <a:rPr lang="ro-RO" sz="1801" dirty="0" err="1">
                <a:latin typeface="Proxima Nova"/>
              </a:rPr>
              <a:t>Its</a:t>
            </a:r>
            <a:r>
              <a:rPr lang="ro-RO" sz="1801" dirty="0">
                <a:latin typeface="Proxima Nova"/>
              </a:rPr>
              <a:t> </a:t>
            </a:r>
            <a:r>
              <a:rPr lang="en-US" sz="1801" dirty="0">
                <a:latin typeface="Proxima Nova"/>
              </a:rPr>
              <a:t>most delicious foods in existence.</a:t>
            </a:r>
            <a:endParaRPr lang="ro-RO" sz="1801" dirty="0">
              <a:latin typeface="Proxima Nova"/>
            </a:endParaRPr>
          </a:p>
          <a:p>
            <a:pPr algn="l">
              <a:buFont typeface="Wingdings" panose="05000000000000000000" pitchFamily="2" charset="2"/>
              <a:buChar char="q"/>
            </a:pPr>
            <a:endParaRPr lang="ro-RO" sz="1801" dirty="0">
              <a:latin typeface="Proxima Nova"/>
            </a:endParaRPr>
          </a:p>
          <a:p>
            <a:pPr algn="l"/>
            <a:r>
              <a:rPr lang="en-US" sz="1801" b="1" dirty="0">
                <a:latin typeface="Proxima Nova"/>
              </a:rPr>
              <a:t>Other healthy fruits and berries</a:t>
            </a:r>
            <a:r>
              <a:rPr lang="ro-RO" sz="1801" b="1" dirty="0">
                <a:latin typeface="Proxima Nova"/>
              </a:rPr>
              <a:t>: </a:t>
            </a:r>
            <a:r>
              <a:rPr lang="en-US" sz="1801" dirty="0">
                <a:latin typeface="Proxima Nova"/>
              </a:rPr>
              <a:t>cherries, grapes, grapefruit, kiwi, lemons, mangoes, melons, olives, peaches, pears, pineapples, plums and raspberries.</a:t>
            </a:r>
          </a:p>
          <a:p>
            <a:endParaRPr lang="ro-RO" sz="1801" dirty="0"/>
          </a:p>
        </p:txBody>
      </p:sp>
    </p:spTree>
    <p:extLst>
      <p:ext uri="{BB962C8B-B14F-4D97-AF65-F5344CB8AC3E}">
        <p14:creationId xmlns:p14="http://schemas.microsoft.com/office/powerpoint/2010/main" xmlns="" val="17639281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ine 2" descr="O imagine care conține nucă, fruct, aliment, semințe de susan&#10;&#10;Descriere generată automat">
            <a:extLst>
              <a:ext uri="{FF2B5EF4-FFF2-40B4-BE49-F238E27FC236}">
                <a16:creationId xmlns:a16="http://schemas.microsoft.com/office/drawing/2014/main" xmlns="" id="{BFEE4871-CD14-A260-01F1-312222047AA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9056" r="-1" b="-1"/>
          <a:stretch/>
        </p:blipFill>
        <p:spPr>
          <a:xfrm>
            <a:off x="1" y="10"/>
            <a:ext cx="9669642" cy="6857990"/>
          </a:xfrm>
          <a:prstGeom prst="rect">
            <a:avLst/>
          </a:prstGeom>
        </p:spPr>
      </p:pic>
      <p:sp>
        <p:nvSpPr>
          <p:cNvPr id="54" name="Rectangle 53">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setăText 5">
            <a:extLst>
              <a:ext uri="{FF2B5EF4-FFF2-40B4-BE49-F238E27FC236}">
                <a16:creationId xmlns:a16="http://schemas.microsoft.com/office/drawing/2014/main" xmlns="" id="{22686A32-54D2-2818-E89F-CC58E67F03A1}"/>
              </a:ext>
            </a:extLst>
          </p:cNvPr>
          <p:cNvSpPr txBox="1"/>
          <p:nvPr/>
        </p:nvSpPr>
        <p:spPr>
          <a:xfrm>
            <a:off x="7264400" y="132080"/>
            <a:ext cx="4815840" cy="6725910"/>
          </a:xfrm>
          <a:prstGeom prst="rect">
            <a:avLst/>
          </a:prstGeom>
        </p:spPr>
        <p:txBody>
          <a:bodyPr vert="horz" lIns="91440" tIns="45720" rIns="91440" bIns="45720" rtlCol="0">
            <a:noAutofit/>
          </a:bodyPr>
          <a:lstStyle/>
          <a:p>
            <a:pPr marL="457200" indent="-342900">
              <a:lnSpc>
                <a:spcPct val="90000"/>
              </a:lnSpc>
              <a:spcAft>
                <a:spcPts val="600"/>
              </a:spcAft>
              <a:buFont typeface="Wingdings" panose="05000000000000000000" pitchFamily="2" charset="2"/>
              <a:buChar char="q"/>
            </a:pPr>
            <a:r>
              <a:rPr lang="en-US" sz="2000" b="1" dirty="0"/>
              <a:t>Eggs</a:t>
            </a:r>
          </a:p>
          <a:p>
            <a:pPr>
              <a:lnSpc>
                <a:spcPct val="90000"/>
              </a:lnSpc>
              <a:spcAft>
                <a:spcPts val="600"/>
              </a:spcAft>
            </a:pPr>
            <a:r>
              <a:rPr lang="en-US" sz="2000" dirty="0"/>
              <a:t>Eggs are among the most nutritious foods on the planet.</a:t>
            </a:r>
            <a:endParaRPr lang="ro-RO" sz="2000" dirty="0"/>
          </a:p>
          <a:p>
            <a:pPr>
              <a:lnSpc>
                <a:spcPct val="90000"/>
              </a:lnSpc>
              <a:spcAft>
                <a:spcPts val="600"/>
              </a:spcAft>
            </a:pPr>
            <a:endParaRPr lang="en-US" sz="2000" dirty="0"/>
          </a:p>
          <a:p>
            <a:pPr marL="457200" indent="-342900">
              <a:lnSpc>
                <a:spcPct val="90000"/>
              </a:lnSpc>
              <a:spcAft>
                <a:spcPts val="600"/>
              </a:spcAft>
              <a:buFont typeface="Wingdings" panose="05000000000000000000" pitchFamily="2" charset="2"/>
              <a:buChar char="q"/>
            </a:pPr>
            <a:r>
              <a:rPr lang="en-US" sz="2000" b="1" dirty="0"/>
              <a:t>Nuts and seeds</a:t>
            </a:r>
          </a:p>
          <a:p>
            <a:pPr>
              <a:lnSpc>
                <a:spcPct val="90000"/>
              </a:lnSpc>
              <a:spcAft>
                <a:spcPts val="600"/>
              </a:spcAft>
            </a:pPr>
            <a:r>
              <a:rPr lang="en-US" sz="2000" dirty="0">
                <a:solidFill>
                  <a:srgbClr val="FF0000"/>
                </a:solidFill>
              </a:rPr>
              <a:t>Some people develop nut allergies as they grow older. If you have a reaction after eating any kind of nut, eliminate it from your diet.</a:t>
            </a:r>
          </a:p>
          <a:p>
            <a:pPr>
              <a:lnSpc>
                <a:spcPct val="90000"/>
              </a:lnSpc>
              <a:spcAft>
                <a:spcPts val="600"/>
              </a:spcAft>
            </a:pPr>
            <a:r>
              <a:rPr lang="en-US" sz="2000" dirty="0"/>
              <a:t>Despite being high in fat and calories, nuts and seeds may aid in weight loss.</a:t>
            </a:r>
          </a:p>
          <a:p>
            <a:pPr>
              <a:lnSpc>
                <a:spcPct val="90000"/>
              </a:lnSpc>
              <a:spcAft>
                <a:spcPts val="600"/>
              </a:spcAft>
            </a:pPr>
            <a:r>
              <a:rPr lang="en-US" sz="2000" dirty="0"/>
              <a:t>These foods are crunchy, filling, and loaded with important nutrients that many people don’t get enough of, including magnesium and vitamin E.</a:t>
            </a:r>
          </a:p>
          <a:p>
            <a:pPr>
              <a:lnSpc>
                <a:spcPct val="90000"/>
              </a:lnSpc>
              <a:spcAft>
                <a:spcPts val="600"/>
              </a:spcAft>
            </a:pPr>
            <a:r>
              <a:rPr lang="en-US" sz="2000" dirty="0"/>
              <a:t>They also require almost no preparation, so they’re easy to add to your routine.</a:t>
            </a:r>
          </a:p>
          <a:p>
            <a:pPr>
              <a:lnSpc>
                <a:spcPct val="90000"/>
              </a:lnSpc>
              <a:spcAft>
                <a:spcPts val="600"/>
              </a:spcAft>
            </a:pPr>
            <a:r>
              <a:rPr lang="ro-RO" sz="2000" b="1" dirty="0"/>
              <a:t>E</a:t>
            </a:r>
            <a:r>
              <a:rPr lang="en-US" sz="2000" b="1" dirty="0" err="1"/>
              <a:t>xemple</a:t>
            </a:r>
            <a:r>
              <a:rPr lang="en-US" sz="2000" dirty="0"/>
              <a:t>: Almonds, Chia seeds, Coconuts, Walnuts, Brazil nuts, sunflower seeds, </a:t>
            </a:r>
            <a:r>
              <a:rPr lang="en-US" sz="2000" dirty="0" err="1"/>
              <a:t>susan</a:t>
            </a:r>
            <a:r>
              <a:rPr lang="en-US" sz="2000" dirty="0"/>
              <a:t>, </a:t>
            </a:r>
            <a:r>
              <a:rPr lang="en-US" sz="2000" dirty="0" err="1"/>
              <a:t>caju</a:t>
            </a:r>
            <a:r>
              <a:rPr lang="ro-RO" sz="2000" dirty="0"/>
              <a:t>.</a:t>
            </a:r>
            <a:endParaRPr lang="en-US" sz="2000" dirty="0"/>
          </a:p>
        </p:txBody>
      </p:sp>
      <p:sp>
        <p:nvSpPr>
          <p:cNvPr id="9" name="CasetăText 8">
            <a:extLst>
              <a:ext uri="{FF2B5EF4-FFF2-40B4-BE49-F238E27FC236}">
                <a16:creationId xmlns:a16="http://schemas.microsoft.com/office/drawing/2014/main" xmlns="" id="{F2388E64-26F3-D06A-4AD4-937CA4AE6C35}"/>
              </a:ext>
            </a:extLst>
          </p:cNvPr>
          <p:cNvSpPr txBox="1"/>
          <p:nvPr/>
        </p:nvSpPr>
        <p:spPr>
          <a:xfrm>
            <a:off x="7531614" y="2434200"/>
            <a:ext cx="3822188" cy="3742763"/>
          </a:xfrm>
          <a:prstGeom prst="rect">
            <a:avLst/>
          </a:prstGeom>
        </p:spPr>
        <p:txBody>
          <a:bodyPr vert="horz" lIns="91440" tIns="45721" rIns="91440" bIns="45721" rtlCol="0">
            <a:normAutofit/>
          </a:bodyPr>
          <a:lstStyle/>
          <a:p>
            <a:pPr indent="-228604">
              <a:lnSpc>
                <a:spcPct val="90000"/>
              </a:lnSpc>
              <a:spcAft>
                <a:spcPts val="601"/>
              </a:spcAft>
              <a:buFont typeface="Arial" panose="020B0604020202020204" pitchFamily="34" charset="0"/>
              <a:buChar char="•"/>
            </a:pPr>
            <a:endParaRPr lang="en-US" sz="1001" dirty="0"/>
          </a:p>
        </p:txBody>
      </p:sp>
    </p:spTree>
    <p:extLst>
      <p:ext uri="{BB962C8B-B14F-4D97-AF65-F5344CB8AC3E}">
        <p14:creationId xmlns:p14="http://schemas.microsoft.com/office/powerpoint/2010/main" xmlns="" val="31960689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ine 9">
            <a:extLst>
              <a:ext uri="{FF2B5EF4-FFF2-40B4-BE49-F238E27FC236}">
                <a16:creationId xmlns:a16="http://schemas.microsoft.com/office/drawing/2014/main" xmlns="" id="{58BC5CDE-ABBF-AC68-D295-8A078AD187A0}"/>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29077"/>
          <a:stretch/>
        </p:blipFill>
        <p:spPr>
          <a:xfrm>
            <a:off x="1" y="10"/>
            <a:ext cx="9669642" cy="6857990"/>
          </a:xfrm>
          <a:prstGeom prst="rect">
            <a:avLst/>
          </a:prstGeom>
        </p:spPr>
      </p:pic>
      <p:sp>
        <p:nvSpPr>
          <p:cNvPr id="68" name="Rectangle 67">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setăText 5">
            <a:extLst>
              <a:ext uri="{FF2B5EF4-FFF2-40B4-BE49-F238E27FC236}">
                <a16:creationId xmlns:a16="http://schemas.microsoft.com/office/drawing/2014/main" xmlns="" id="{22686A32-54D2-2818-E89F-CC58E67F03A1}"/>
              </a:ext>
            </a:extLst>
          </p:cNvPr>
          <p:cNvSpPr txBox="1"/>
          <p:nvPr/>
        </p:nvSpPr>
        <p:spPr>
          <a:xfrm>
            <a:off x="5125019" y="0"/>
            <a:ext cx="7012185" cy="754888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900" b="1" dirty="0">
                <a:latin typeface="Proxima Nova"/>
              </a:rPr>
              <a:t>Fish and seafood</a:t>
            </a:r>
          </a:p>
          <a:p>
            <a:pPr>
              <a:lnSpc>
                <a:spcPct val="90000"/>
              </a:lnSpc>
              <a:spcAft>
                <a:spcPts val="600"/>
              </a:spcAft>
            </a:pPr>
            <a:r>
              <a:rPr lang="en-US" sz="1900" dirty="0">
                <a:latin typeface="Proxima Nova"/>
              </a:rPr>
              <a:t>Fish and other seafood tend to be very healthy and nutritious.</a:t>
            </a:r>
          </a:p>
          <a:p>
            <a:pPr>
              <a:lnSpc>
                <a:spcPct val="90000"/>
              </a:lnSpc>
              <a:spcAft>
                <a:spcPts val="600"/>
              </a:spcAft>
            </a:pPr>
            <a:r>
              <a:rPr lang="en-US" sz="1900" dirty="0">
                <a:latin typeface="Proxima Nova"/>
              </a:rPr>
              <a:t>They’re especially rich in omega-3 fatty acids and iodine, two nutrients that most people don’t consume enough of.</a:t>
            </a:r>
          </a:p>
          <a:p>
            <a:pPr>
              <a:lnSpc>
                <a:spcPct val="90000"/>
              </a:lnSpc>
              <a:spcAft>
                <a:spcPts val="600"/>
              </a:spcAft>
            </a:pPr>
            <a:r>
              <a:rPr lang="ro-RO" sz="1900" dirty="0">
                <a:latin typeface="Proxima Nova"/>
              </a:rPr>
              <a:t>S</a:t>
            </a:r>
            <a:r>
              <a:rPr lang="en-US" sz="1900" dirty="0" err="1">
                <a:latin typeface="Proxima Nova"/>
              </a:rPr>
              <a:t>tudies</a:t>
            </a:r>
            <a:r>
              <a:rPr lang="en-US" sz="1900" dirty="0">
                <a:latin typeface="Proxima Nova"/>
              </a:rPr>
              <a:t> show that people who eat the highest amounts of seafood — especially fish — tend to live longer and have a lower risk of many illnesses, including heart disease, dementia, and depression.</a:t>
            </a:r>
          </a:p>
          <a:p>
            <a:pPr marL="228600">
              <a:lnSpc>
                <a:spcPct val="90000"/>
              </a:lnSpc>
              <a:spcAft>
                <a:spcPts val="600"/>
              </a:spcAft>
            </a:pPr>
            <a:r>
              <a:rPr lang="ro-RO" sz="1900" b="1" dirty="0">
                <a:latin typeface="Proxima Nova"/>
              </a:rPr>
              <a:t>E</a:t>
            </a:r>
            <a:r>
              <a:rPr lang="en-US" sz="1900" b="1" dirty="0" err="1">
                <a:latin typeface="Proxima Nova"/>
              </a:rPr>
              <a:t>xemple</a:t>
            </a:r>
            <a:r>
              <a:rPr lang="en-US" sz="1900" b="1" dirty="0">
                <a:latin typeface="Proxima Nova"/>
              </a:rPr>
              <a:t>: </a:t>
            </a:r>
            <a:r>
              <a:rPr lang="en-US" sz="1900" dirty="0">
                <a:latin typeface="Proxima Nova"/>
              </a:rPr>
              <a:t>Salmon, Sardines, Shellfish, Shrimp, Trout, Tuna and many more.</a:t>
            </a:r>
          </a:p>
          <a:p>
            <a:pPr marL="114300">
              <a:lnSpc>
                <a:spcPct val="90000"/>
              </a:lnSpc>
              <a:spcAft>
                <a:spcPts val="600"/>
              </a:spcAft>
            </a:pPr>
            <a:r>
              <a:rPr lang="en-US" sz="1900" b="1" dirty="0">
                <a:solidFill>
                  <a:srgbClr val="FF0000"/>
                </a:solidFill>
                <a:latin typeface="Proxima Nova"/>
              </a:rPr>
              <a:t>You should make sure to buy low mercury varieties!</a:t>
            </a:r>
            <a:endParaRPr lang="ro-RO" sz="1900" b="1" dirty="0">
              <a:solidFill>
                <a:srgbClr val="FF0000"/>
              </a:solidFill>
              <a:latin typeface="Proxima Nova"/>
            </a:endParaRPr>
          </a:p>
          <a:p>
            <a:pPr marL="457200" indent="-342900">
              <a:lnSpc>
                <a:spcPct val="90000"/>
              </a:lnSpc>
              <a:spcAft>
                <a:spcPts val="600"/>
              </a:spcAft>
              <a:buFont typeface="Wingdings" panose="05000000000000000000" pitchFamily="2" charset="2"/>
              <a:buChar char="q"/>
            </a:pPr>
            <a:r>
              <a:rPr lang="en-US" sz="1900" b="1" dirty="0">
                <a:latin typeface="Proxima Nova"/>
              </a:rPr>
              <a:t>Meats: </a:t>
            </a:r>
            <a:r>
              <a:rPr lang="en-US" sz="1900" dirty="0">
                <a:latin typeface="Proxima Nova"/>
              </a:rPr>
              <a:t>unprocessed meats can be included in a healthy diet.</a:t>
            </a:r>
          </a:p>
          <a:p>
            <a:pPr>
              <a:lnSpc>
                <a:spcPct val="90000"/>
              </a:lnSpc>
              <a:spcAft>
                <a:spcPts val="600"/>
              </a:spcAft>
            </a:pPr>
            <a:r>
              <a:rPr lang="en-US" sz="1900" dirty="0">
                <a:latin typeface="Proxima Nova"/>
              </a:rPr>
              <a:t>Lean beef is among the best sources of protein when consumed in moderation and is loaded with highly bioavailable iron.</a:t>
            </a:r>
          </a:p>
          <a:p>
            <a:pPr>
              <a:lnSpc>
                <a:spcPct val="90000"/>
              </a:lnSpc>
              <a:spcAft>
                <a:spcPts val="600"/>
              </a:spcAft>
            </a:pPr>
            <a:r>
              <a:rPr lang="en-US" sz="1900" dirty="0">
                <a:latin typeface="Proxima Nova"/>
              </a:rPr>
              <a:t>Chicken breasts is low in fat and calories but extremely high in protein. It’s a great source of many nutrients. Again, feel free to eat fattier cuts of chicken if you’re not eating many carbs.</a:t>
            </a:r>
          </a:p>
          <a:p>
            <a:pPr>
              <a:lnSpc>
                <a:spcPct val="90000"/>
              </a:lnSpc>
              <a:spcAft>
                <a:spcPts val="600"/>
              </a:spcAft>
            </a:pPr>
            <a:r>
              <a:rPr lang="en-US" sz="1900" dirty="0">
                <a:latin typeface="Proxima Nova"/>
              </a:rPr>
              <a:t>Lamb are usually grass-fed, and their meat tends to be high in omega-3 fatty acids.</a:t>
            </a:r>
          </a:p>
        </p:txBody>
      </p:sp>
      <p:sp>
        <p:nvSpPr>
          <p:cNvPr id="9" name="CasetăText 8">
            <a:extLst>
              <a:ext uri="{FF2B5EF4-FFF2-40B4-BE49-F238E27FC236}">
                <a16:creationId xmlns:a16="http://schemas.microsoft.com/office/drawing/2014/main" xmlns="" id="{F2388E64-26F3-D06A-4AD4-937CA4AE6C35}"/>
              </a:ext>
            </a:extLst>
          </p:cNvPr>
          <p:cNvSpPr txBox="1"/>
          <p:nvPr/>
        </p:nvSpPr>
        <p:spPr>
          <a:xfrm>
            <a:off x="7398856" y="254318"/>
            <a:ext cx="4544620" cy="5495926"/>
          </a:xfrm>
          <a:prstGeom prst="rect">
            <a:avLst/>
          </a:prstGeom>
        </p:spPr>
        <p:txBody>
          <a:bodyPr vert="horz" lIns="91440" tIns="45721" rIns="91440" bIns="45721" rtlCol="0">
            <a:normAutofit/>
          </a:bodyPr>
          <a:lstStyle/>
          <a:p>
            <a:pPr>
              <a:lnSpc>
                <a:spcPct val="90000"/>
              </a:lnSpc>
              <a:spcAft>
                <a:spcPts val="601"/>
              </a:spcAft>
            </a:pPr>
            <a:endParaRPr lang="en-US" sz="2000" dirty="0">
              <a:latin typeface="Proxima Nova"/>
            </a:endParaRPr>
          </a:p>
        </p:txBody>
      </p:sp>
    </p:spTree>
    <p:extLst>
      <p:ext uri="{BB962C8B-B14F-4D97-AF65-F5344CB8AC3E}">
        <p14:creationId xmlns:p14="http://schemas.microsoft.com/office/powerpoint/2010/main" xmlns="" val="36708538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ine 2" descr="O imagine care conține cană, masă, aliment, băutură&#10;&#10;Descriere generată automat">
            <a:extLst>
              <a:ext uri="{FF2B5EF4-FFF2-40B4-BE49-F238E27FC236}">
                <a16:creationId xmlns:a16="http://schemas.microsoft.com/office/drawing/2014/main" xmlns="" id="{06B87D57-9CE6-F642-8B31-DED3F22BDC8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3785" r="28701" b="-1"/>
          <a:stretch/>
        </p:blipFill>
        <p:spPr>
          <a:xfrm>
            <a:off x="1" y="10"/>
            <a:ext cx="6936390" cy="6857990"/>
          </a:xfrm>
          <a:prstGeom prst="rect">
            <a:avLst/>
          </a:prstGeom>
        </p:spPr>
      </p:pic>
      <p:sp>
        <p:nvSpPr>
          <p:cNvPr id="6" name="CasetăText 5">
            <a:extLst>
              <a:ext uri="{FF2B5EF4-FFF2-40B4-BE49-F238E27FC236}">
                <a16:creationId xmlns:a16="http://schemas.microsoft.com/office/drawing/2014/main" xmlns="" id="{22686A32-54D2-2818-E89F-CC58E67F03A1}"/>
              </a:ext>
            </a:extLst>
          </p:cNvPr>
          <p:cNvSpPr txBox="1"/>
          <p:nvPr/>
        </p:nvSpPr>
        <p:spPr>
          <a:xfrm>
            <a:off x="6604000" y="162719"/>
            <a:ext cx="5584951" cy="6695281"/>
          </a:xfrm>
          <a:prstGeom prst="rect">
            <a:avLst/>
          </a:prstGeom>
        </p:spPr>
        <p:txBody>
          <a:bodyPr vert="horz" lIns="91440" tIns="45720" rIns="91440" bIns="45720" rtlCol="0">
            <a:noAutofit/>
          </a:bodyPr>
          <a:lstStyle/>
          <a:p>
            <a:pPr marL="342900" indent="-342900">
              <a:lnSpc>
                <a:spcPct val="90000"/>
              </a:lnSpc>
              <a:spcAft>
                <a:spcPts val="600"/>
              </a:spcAft>
              <a:buFont typeface="Wingdings" panose="05000000000000000000" pitchFamily="2" charset="2"/>
              <a:buChar char="q"/>
            </a:pPr>
            <a:r>
              <a:rPr lang="ro-RO" sz="2000" b="1" dirty="0" err="1">
                <a:latin typeface="Proxima Nova"/>
              </a:rPr>
              <a:t>Dairy</a:t>
            </a:r>
            <a:endParaRPr lang="ro-RO" sz="2000" b="1" dirty="0">
              <a:latin typeface="Proxima Nova"/>
            </a:endParaRPr>
          </a:p>
          <a:p>
            <a:pPr>
              <a:lnSpc>
                <a:spcPct val="90000"/>
              </a:lnSpc>
              <a:spcAft>
                <a:spcPts val="600"/>
              </a:spcAft>
            </a:pPr>
            <a:r>
              <a:rPr lang="en-US" sz="2000" dirty="0">
                <a:latin typeface="Proxima Nova"/>
              </a:rPr>
              <a:t>For those who can tolerate them, dairy products are a healthy source of various important nutrients.</a:t>
            </a:r>
          </a:p>
          <a:p>
            <a:pPr marL="342900" indent="-342900">
              <a:lnSpc>
                <a:spcPct val="90000"/>
              </a:lnSpc>
              <a:spcAft>
                <a:spcPts val="600"/>
              </a:spcAft>
              <a:buFont typeface="Wingdings" panose="05000000000000000000" pitchFamily="2" charset="2"/>
              <a:buChar char="q"/>
            </a:pPr>
            <a:r>
              <a:rPr lang="en-US" sz="2000" dirty="0">
                <a:latin typeface="Proxima Nova"/>
              </a:rPr>
              <a:t>Cheese is incredibly nutritious — a single slice may offer about the same amount of nutrients as an entire cup (240 ml) of milk. </a:t>
            </a:r>
          </a:p>
          <a:p>
            <a:pPr marL="342900" indent="-342900">
              <a:lnSpc>
                <a:spcPct val="90000"/>
              </a:lnSpc>
              <a:spcAft>
                <a:spcPts val="600"/>
              </a:spcAft>
              <a:buFont typeface="Wingdings" panose="05000000000000000000" pitchFamily="2" charset="2"/>
              <a:buChar char="q"/>
            </a:pPr>
            <a:r>
              <a:rPr lang="en-US" sz="2000" dirty="0">
                <a:latin typeface="Proxima Nova"/>
              </a:rPr>
              <a:t>Whole milk is very high in vitamins, minerals, quality animal protein, and healthy fats. </a:t>
            </a:r>
          </a:p>
          <a:p>
            <a:pPr marL="342900" indent="-342900">
              <a:lnSpc>
                <a:spcPct val="90000"/>
              </a:lnSpc>
              <a:spcAft>
                <a:spcPts val="600"/>
              </a:spcAft>
              <a:buFont typeface="Wingdings" panose="05000000000000000000" pitchFamily="2" charset="2"/>
              <a:buChar char="q"/>
            </a:pPr>
            <a:r>
              <a:rPr lang="en-US" sz="2000" dirty="0">
                <a:latin typeface="Proxima Nova"/>
              </a:rPr>
              <a:t>Yogurt</a:t>
            </a:r>
            <a:r>
              <a:rPr lang="ro-RO" sz="2000" dirty="0">
                <a:latin typeface="Proxima Nova"/>
              </a:rPr>
              <a:t> </a:t>
            </a:r>
            <a:r>
              <a:rPr lang="en-US" sz="2000" dirty="0">
                <a:latin typeface="Proxima Nova"/>
              </a:rPr>
              <a:t>is made from milk that is fermented through the addition of live bacteria. </a:t>
            </a:r>
            <a:endParaRPr lang="ro-RO" sz="2000" dirty="0">
              <a:latin typeface="Proxima Nova"/>
            </a:endParaRPr>
          </a:p>
          <a:p>
            <a:pPr marL="342900" indent="-342900">
              <a:lnSpc>
                <a:spcPct val="90000"/>
              </a:lnSpc>
              <a:spcAft>
                <a:spcPts val="600"/>
              </a:spcAft>
              <a:buFont typeface="Wingdings" panose="05000000000000000000" pitchFamily="2" charset="2"/>
              <a:buChar char="q"/>
            </a:pPr>
            <a:r>
              <a:rPr lang="en-US" sz="2000" b="1" dirty="0">
                <a:latin typeface="Proxima Nova"/>
              </a:rPr>
              <a:t>Grains</a:t>
            </a:r>
          </a:p>
          <a:p>
            <a:pPr>
              <a:lnSpc>
                <a:spcPct val="90000"/>
              </a:lnSpc>
              <a:spcAft>
                <a:spcPts val="600"/>
              </a:spcAft>
            </a:pPr>
            <a:r>
              <a:rPr lang="en-US" sz="2000" dirty="0">
                <a:latin typeface="Proxima Nova"/>
              </a:rPr>
              <a:t>Whole grains are an important addition to your diet because they provide a variety of micronutrients and fiber and are fuel for your body.</a:t>
            </a:r>
          </a:p>
          <a:p>
            <a:pPr>
              <a:lnSpc>
                <a:spcPct val="90000"/>
              </a:lnSpc>
              <a:spcAft>
                <a:spcPts val="600"/>
              </a:spcAft>
            </a:pPr>
            <a:r>
              <a:rPr lang="ro-RO" sz="2000" dirty="0">
                <a:solidFill>
                  <a:srgbClr val="FF0000"/>
                </a:solidFill>
                <a:latin typeface="Proxima Nova"/>
              </a:rPr>
              <a:t>T</a:t>
            </a:r>
            <a:r>
              <a:rPr lang="en-US" sz="2000" dirty="0" err="1">
                <a:solidFill>
                  <a:srgbClr val="FF0000"/>
                </a:solidFill>
                <a:latin typeface="Proxima Nova"/>
              </a:rPr>
              <a:t>hey’re</a:t>
            </a:r>
            <a:r>
              <a:rPr lang="en-US" sz="2000" dirty="0">
                <a:solidFill>
                  <a:srgbClr val="FF0000"/>
                </a:solidFill>
                <a:latin typeface="Proxima Nova"/>
              </a:rPr>
              <a:t> not recommended for those who are on low carb diets.</a:t>
            </a:r>
          </a:p>
          <a:p>
            <a:pPr>
              <a:lnSpc>
                <a:spcPct val="90000"/>
              </a:lnSpc>
              <a:spcAft>
                <a:spcPts val="600"/>
              </a:spcAft>
            </a:pPr>
            <a:r>
              <a:rPr lang="en-US" sz="2000" b="1" dirty="0" err="1">
                <a:latin typeface="Proxima Nova"/>
              </a:rPr>
              <a:t>Exemple</a:t>
            </a:r>
            <a:r>
              <a:rPr lang="en-US" sz="2000" dirty="0">
                <a:latin typeface="Proxima Nova"/>
              </a:rPr>
              <a:t>: Brown rice, Oats, Quinoa.</a:t>
            </a:r>
          </a:p>
        </p:txBody>
      </p:sp>
      <p:sp>
        <p:nvSpPr>
          <p:cNvPr id="9" name="CasetăText 8">
            <a:extLst>
              <a:ext uri="{FF2B5EF4-FFF2-40B4-BE49-F238E27FC236}">
                <a16:creationId xmlns:a16="http://schemas.microsoft.com/office/drawing/2014/main" xmlns="" id="{F2388E64-26F3-D06A-4AD4-937CA4AE6C35}"/>
              </a:ext>
            </a:extLst>
          </p:cNvPr>
          <p:cNvSpPr txBox="1"/>
          <p:nvPr/>
        </p:nvSpPr>
        <p:spPr>
          <a:xfrm>
            <a:off x="7398856" y="254318"/>
            <a:ext cx="4544620" cy="5495926"/>
          </a:xfrm>
          <a:prstGeom prst="rect">
            <a:avLst/>
          </a:prstGeom>
        </p:spPr>
        <p:txBody>
          <a:bodyPr vert="horz" lIns="91440" tIns="45721" rIns="91440" bIns="45721" rtlCol="0">
            <a:normAutofit/>
          </a:bodyPr>
          <a:lstStyle/>
          <a:p>
            <a:pPr>
              <a:lnSpc>
                <a:spcPct val="90000"/>
              </a:lnSpc>
              <a:spcAft>
                <a:spcPts val="601"/>
              </a:spcAft>
            </a:pPr>
            <a:endParaRPr lang="en-US" sz="2000" dirty="0">
              <a:latin typeface="Proxima Nova"/>
            </a:endParaRPr>
          </a:p>
        </p:txBody>
      </p:sp>
    </p:spTree>
    <p:extLst>
      <p:ext uri="{BB962C8B-B14F-4D97-AF65-F5344CB8AC3E}">
        <p14:creationId xmlns:p14="http://schemas.microsoft.com/office/powerpoint/2010/main" xmlns="" val="122381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ine 3" descr="O imagine care conține aliment, farfurie, masă, diferit&#10;&#10;Descriere generată automat">
            <a:extLst>
              <a:ext uri="{FF2B5EF4-FFF2-40B4-BE49-F238E27FC236}">
                <a16:creationId xmlns:a16="http://schemas.microsoft.com/office/drawing/2014/main" xmlns="" id="{9B2FE067-7DF8-9A13-1102-9C7A6B625053}"/>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8986" r="27434" b="-1"/>
          <a:stretch/>
        </p:blipFill>
        <p:spPr>
          <a:xfrm>
            <a:off x="1" y="10"/>
            <a:ext cx="9669642" cy="6857990"/>
          </a:xfrm>
          <a:prstGeom prst="rect">
            <a:avLst/>
          </a:prstGeom>
        </p:spPr>
      </p:pic>
      <p:sp>
        <p:nvSpPr>
          <p:cNvPr id="87" name="Rectangle 86">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setăText 5">
            <a:extLst>
              <a:ext uri="{FF2B5EF4-FFF2-40B4-BE49-F238E27FC236}">
                <a16:creationId xmlns:a16="http://schemas.microsoft.com/office/drawing/2014/main" xmlns="" id="{22686A32-54D2-2818-E89F-CC58E67F03A1}"/>
              </a:ext>
            </a:extLst>
          </p:cNvPr>
          <p:cNvSpPr txBox="1"/>
          <p:nvPr/>
        </p:nvSpPr>
        <p:spPr>
          <a:xfrm>
            <a:off x="7051040" y="0"/>
            <a:ext cx="5015173" cy="6766560"/>
          </a:xfrm>
          <a:prstGeom prst="rect">
            <a:avLst/>
          </a:prstGeom>
        </p:spPr>
        <p:txBody>
          <a:bodyPr vert="horz" lIns="91440" tIns="45720" rIns="91440" bIns="45720" rtlCol="0">
            <a:noAutofit/>
          </a:bodyPr>
          <a:lstStyle/>
          <a:p>
            <a:pPr marL="457200" indent="-342900">
              <a:lnSpc>
                <a:spcPct val="90000"/>
              </a:lnSpc>
              <a:spcAft>
                <a:spcPts val="600"/>
              </a:spcAft>
              <a:buFont typeface="Wingdings" panose="05000000000000000000" pitchFamily="2" charset="2"/>
              <a:buChar char="q"/>
            </a:pPr>
            <a:r>
              <a:rPr lang="en-US" sz="2000" b="1" dirty="0">
                <a:solidFill>
                  <a:schemeClr val="accent6">
                    <a:lumMod val="75000"/>
                  </a:schemeClr>
                </a:solidFill>
                <a:latin typeface="Proxima Nova"/>
              </a:rPr>
              <a:t>Legumes</a:t>
            </a:r>
          </a:p>
          <a:p>
            <a:pPr>
              <a:lnSpc>
                <a:spcPct val="90000"/>
              </a:lnSpc>
              <a:spcAft>
                <a:spcPts val="600"/>
              </a:spcAft>
            </a:pPr>
            <a:r>
              <a:rPr lang="en-US" sz="2000" dirty="0">
                <a:latin typeface="Proxima Nova"/>
              </a:rPr>
              <a:t>Legumes are a great plant-based source of protein, iron, and fiber.</a:t>
            </a:r>
          </a:p>
          <a:p>
            <a:pPr marL="114300">
              <a:lnSpc>
                <a:spcPct val="90000"/>
              </a:lnSpc>
              <a:spcAft>
                <a:spcPts val="600"/>
              </a:spcAft>
            </a:pPr>
            <a:r>
              <a:rPr lang="en-US" sz="2000" b="1" dirty="0" err="1">
                <a:latin typeface="Proxima Nova"/>
              </a:rPr>
              <a:t>Exemple</a:t>
            </a:r>
            <a:r>
              <a:rPr lang="en-US" sz="2000" b="1" dirty="0">
                <a:latin typeface="Proxima Nova"/>
              </a:rPr>
              <a:t>: </a:t>
            </a:r>
            <a:r>
              <a:rPr lang="en-US" sz="2000" dirty="0">
                <a:latin typeface="Proxima Nova"/>
              </a:rPr>
              <a:t>Green beans, Kidney beans, Lentils, Peanuts (which are legumes, not true nuts).</a:t>
            </a:r>
          </a:p>
          <a:p>
            <a:pPr marL="342900" indent="-228600">
              <a:lnSpc>
                <a:spcPct val="90000"/>
              </a:lnSpc>
              <a:spcAft>
                <a:spcPts val="600"/>
              </a:spcAft>
              <a:buFont typeface="Arial" panose="020B0604020202020204" pitchFamily="34" charset="0"/>
              <a:buChar char="•"/>
            </a:pPr>
            <a:endParaRPr lang="en-US" sz="2000" dirty="0">
              <a:latin typeface="Proxima Nova"/>
            </a:endParaRPr>
          </a:p>
          <a:p>
            <a:pPr marL="457200" indent="-342900">
              <a:lnSpc>
                <a:spcPct val="90000"/>
              </a:lnSpc>
              <a:spcAft>
                <a:spcPts val="600"/>
              </a:spcAft>
              <a:buFont typeface="Wingdings" panose="05000000000000000000" pitchFamily="2" charset="2"/>
              <a:buChar char="q"/>
            </a:pPr>
            <a:r>
              <a:rPr lang="en-US" sz="2000" b="1" dirty="0">
                <a:solidFill>
                  <a:schemeClr val="accent2">
                    <a:lumMod val="75000"/>
                  </a:schemeClr>
                </a:solidFill>
                <a:latin typeface="Proxima Nova"/>
              </a:rPr>
              <a:t>Tubers</a:t>
            </a:r>
          </a:p>
          <a:p>
            <a:pPr>
              <a:lnSpc>
                <a:spcPct val="90000"/>
              </a:lnSpc>
              <a:spcAft>
                <a:spcPts val="600"/>
              </a:spcAft>
            </a:pPr>
            <a:r>
              <a:rPr lang="en-US" sz="2000" b="1" dirty="0">
                <a:latin typeface="Proxima Nova"/>
              </a:rPr>
              <a:t>Tubers</a:t>
            </a:r>
            <a:r>
              <a:rPr lang="en-US" sz="2000" dirty="0">
                <a:latin typeface="Proxima Nova"/>
              </a:rPr>
              <a:t> are the storage organs of some plants. They tend to contain potassium and contain a little bit of almost every nutrient you need, including vitamin C.</a:t>
            </a:r>
          </a:p>
          <a:p>
            <a:pPr marL="114300">
              <a:lnSpc>
                <a:spcPct val="90000"/>
              </a:lnSpc>
              <a:spcAft>
                <a:spcPts val="600"/>
              </a:spcAft>
            </a:pPr>
            <a:r>
              <a:rPr lang="en-US" sz="2000" b="1" dirty="0" err="1">
                <a:latin typeface="Proxima Nova"/>
              </a:rPr>
              <a:t>Exemple</a:t>
            </a:r>
            <a:r>
              <a:rPr lang="en-US" sz="2000" b="1" dirty="0">
                <a:latin typeface="Proxima Nova"/>
              </a:rPr>
              <a:t>: </a:t>
            </a:r>
            <a:r>
              <a:rPr lang="en-US" sz="2000" dirty="0">
                <a:latin typeface="Proxima Nova"/>
              </a:rPr>
              <a:t>Potatoes, Sweet potatoes.</a:t>
            </a:r>
          </a:p>
          <a:p>
            <a:pPr indent="-228600">
              <a:lnSpc>
                <a:spcPct val="90000"/>
              </a:lnSpc>
              <a:spcAft>
                <a:spcPts val="600"/>
              </a:spcAft>
              <a:buFont typeface="Arial" panose="020B0604020202020204" pitchFamily="34" charset="0"/>
              <a:buChar char="•"/>
            </a:pPr>
            <a:endParaRPr lang="en-US" sz="2000" dirty="0">
              <a:latin typeface="Proxima Nova"/>
            </a:endParaRPr>
          </a:p>
          <a:p>
            <a:pPr marL="457200" indent="-342900">
              <a:lnSpc>
                <a:spcPct val="90000"/>
              </a:lnSpc>
              <a:spcAft>
                <a:spcPts val="600"/>
              </a:spcAft>
              <a:buFont typeface="Wingdings" panose="05000000000000000000" pitchFamily="2" charset="2"/>
              <a:buChar char="q"/>
            </a:pPr>
            <a:r>
              <a:rPr lang="en-US" sz="2000" b="1" dirty="0">
                <a:solidFill>
                  <a:schemeClr val="accent4">
                    <a:lumMod val="60000"/>
                    <a:lumOff val="40000"/>
                  </a:schemeClr>
                </a:solidFill>
                <a:latin typeface="Proxima Nova"/>
              </a:rPr>
              <a:t>Fats and oils</a:t>
            </a:r>
          </a:p>
          <a:p>
            <a:pPr>
              <a:lnSpc>
                <a:spcPct val="90000"/>
              </a:lnSpc>
              <a:spcAft>
                <a:spcPts val="600"/>
              </a:spcAft>
            </a:pPr>
            <a:r>
              <a:rPr lang="en-US" sz="2000" dirty="0">
                <a:latin typeface="Proxima Nova"/>
              </a:rPr>
              <a:t>Dietary patterns that include unsaturated fats and oils are considered very healthy.</a:t>
            </a:r>
          </a:p>
          <a:p>
            <a:pPr marL="114300">
              <a:lnSpc>
                <a:spcPct val="90000"/>
              </a:lnSpc>
              <a:spcAft>
                <a:spcPts val="600"/>
              </a:spcAft>
            </a:pPr>
            <a:r>
              <a:rPr lang="en-US" sz="2000" b="1" dirty="0" err="1">
                <a:latin typeface="Proxima Nova"/>
              </a:rPr>
              <a:t>Exemple</a:t>
            </a:r>
            <a:r>
              <a:rPr lang="en-US" sz="2000" b="1" dirty="0">
                <a:latin typeface="Proxima Nova"/>
              </a:rPr>
              <a:t>: </a:t>
            </a:r>
            <a:r>
              <a:rPr lang="en-US" sz="2000" dirty="0">
                <a:latin typeface="Proxima Nova"/>
              </a:rPr>
              <a:t>Extra-virgin olive oil, sunflower. </a:t>
            </a:r>
          </a:p>
        </p:txBody>
      </p:sp>
      <p:sp>
        <p:nvSpPr>
          <p:cNvPr id="9" name="CasetăText 8">
            <a:extLst>
              <a:ext uri="{FF2B5EF4-FFF2-40B4-BE49-F238E27FC236}">
                <a16:creationId xmlns:a16="http://schemas.microsoft.com/office/drawing/2014/main" xmlns="" id="{F2388E64-26F3-D06A-4AD4-937CA4AE6C35}"/>
              </a:ext>
            </a:extLst>
          </p:cNvPr>
          <p:cNvSpPr txBox="1"/>
          <p:nvPr/>
        </p:nvSpPr>
        <p:spPr>
          <a:xfrm>
            <a:off x="7398856" y="254318"/>
            <a:ext cx="4544620" cy="5495926"/>
          </a:xfrm>
          <a:prstGeom prst="rect">
            <a:avLst/>
          </a:prstGeom>
        </p:spPr>
        <p:txBody>
          <a:bodyPr vert="horz" lIns="91440" tIns="45721" rIns="91440" bIns="45721" rtlCol="0">
            <a:normAutofit/>
          </a:bodyPr>
          <a:lstStyle/>
          <a:p>
            <a:pPr>
              <a:lnSpc>
                <a:spcPct val="90000"/>
              </a:lnSpc>
              <a:spcAft>
                <a:spcPts val="601"/>
              </a:spcAft>
            </a:pPr>
            <a:endParaRPr lang="en-US" sz="2000" dirty="0">
              <a:latin typeface="Proxima Nova"/>
            </a:endParaRPr>
          </a:p>
        </p:txBody>
      </p:sp>
    </p:spTree>
    <p:extLst>
      <p:ext uri="{BB962C8B-B14F-4D97-AF65-F5344CB8AC3E}">
        <p14:creationId xmlns:p14="http://schemas.microsoft.com/office/powerpoint/2010/main" xmlns="" val="20441886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ine 4" descr="O imagine care conține aliment&#10;&#10;Descriere generată automat">
            <a:extLst>
              <a:ext uri="{FF2B5EF4-FFF2-40B4-BE49-F238E27FC236}">
                <a16:creationId xmlns:a16="http://schemas.microsoft.com/office/drawing/2014/main" xmlns="" id="{4E51C118-3DD8-D66A-0C56-5CB5EBC88269}"/>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9675" b="9389"/>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reptunghi 5">
            <a:extLst>
              <a:ext uri="{FF2B5EF4-FFF2-40B4-BE49-F238E27FC236}">
                <a16:creationId xmlns:a16="http://schemas.microsoft.com/office/drawing/2014/main" xmlns="" id="{1946392F-2A08-7CC6-3F51-11EE9E47EE23}"/>
              </a:ext>
            </a:extLst>
          </p:cNvPr>
          <p:cNvSpPr/>
          <p:nvPr/>
        </p:nvSpPr>
        <p:spPr>
          <a:xfrm>
            <a:off x="-124968" y="40640"/>
            <a:ext cx="3792728" cy="2458290"/>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5200" dirty="0">
                <a:ln w="0"/>
                <a:solidFill>
                  <a:srgbClr val="7030A0"/>
                </a:solidFill>
                <a:effectLst>
                  <a:outerShdw blurRad="38100" dist="25400" dir="5400000" algn="ctr" rotWithShape="0">
                    <a:srgbClr val="6E747A">
                      <a:alpha val="43000"/>
                    </a:srgbClr>
                  </a:outerShdw>
                </a:effectLst>
                <a:latin typeface="+mj-lt"/>
                <a:ea typeface="+mj-ea"/>
                <a:cs typeface="+mj-cs"/>
              </a:rPr>
              <a:t>E</a:t>
            </a:r>
            <a:r>
              <a:rPr lang="en-US" sz="5200" b="0" i="0" cap="none" spc="0" dirty="0">
                <a:ln w="0"/>
                <a:solidFill>
                  <a:srgbClr val="7030A0"/>
                </a:solidFill>
                <a:effectLst>
                  <a:outerShdw blurRad="38100" dist="25400" dir="5400000" algn="ctr" rotWithShape="0">
                    <a:srgbClr val="6E747A">
                      <a:alpha val="43000"/>
                    </a:srgbClr>
                  </a:outerShdw>
                </a:effectLst>
                <a:latin typeface="+mj-lt"/>
                <a:ea typeface="+mj-ea"/>
                <a:cs typeface="+mj-cs"/>
              </a:rPr>
              <a:t>at healthily and responsibly </a:t>
            </a:r>
          </a:p>
          <a:p>
            <a:pPr algn="ctr">
              <a:lnSpc>
                <a:spcPct val="90000"/>
              </a:lnSpc>
              <a:spcBef>
                <a:spcPct val="0"/>
              </a:spcBef>
              <a:spcAft>
                <a:spcPts val="600"/>
              </a:spcAft>
            </a:pPr>
            <a:r>
              <a:rPr lang="en-US" sz="5200" b="0" i="0" cap="none" spc="0" dirty="0">
                <a:ln w="0"/>
                <a:solidFill>
                  <a:srgbClr val="7030A0"/>
                </a:solidFill>
                <a:effectLst>
                  <a:outerShdw blurRad="38100" dist="25400" dir="5400000" algn="ctr" rotWithShape="0">
                    <a:srgbClr val="6E747A">
                      <a:alpha val="43000"/>
                    </a:srgbClr>
                  </a:outerShdw>
                </a:effectLst>
                <a:latin typeface="+mj-lt"/>
                <a:ea typeface="+mj-ea"/>
                <a:cs typeface="+mj-cs"/>
              </a:rPr>
              <a:t>for a fitter you!</a:t>
            </a:r>
            <a:endParaRPr lang="en-US" sz="5200" b="0" cap="none" spc="0" dirty="0">
              <a:ln w="0"/>
              <a:solidFill>
                <a:srgbClr val="7030A0"/>
              </a:solidFill>
              <a:effectLst>
                <a:outerShdw blurRad="38100" dist="25400" dir="5400000" algn="ctr" rotWithShape="0">
                  <a:srgbClr val="6E747A">
                    <a:alpha val="43000"/>
                  </a:srgbClr>
                </a:outerShdw>
              </a:effectLst>
              <a:latin typeface="+mj-lt"/>
              <a:ea typeface="+mj-ea"/>
              <a:cs typeface="+mj-cs"/>
            </a:endParaRPr>
          </a:p>
        </p:txBody>
      </p:sp>
    </p:spTree>
    <p:extLst>
      <p:ext uri="{BB962C8B-B14F-4D97-AF65-F5344CB8AC3E}">
        <p14:creationId xmlns:p14="http://schemas.microsoft.com/office/powerpoint/2010/main" xmlns="" val="568225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7" y="2"/>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2"/>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u 1">
            <a:extLst>
              <a:ext uri="{FF2B5EF4-FFF2-40B4-BE49-F238E27FC236}">
                <a16:creationId xmlns:a16="http://schemas.microsoft.com/office/drawing/2014/main" xmlns="" id="{F033D420-5CD9-A7D2-530A-ED925B2A9A57}"/>
              </a:ext>
            </a:extLst>
          </p:cNvPr>
          <p:cNvSpPr>
            <a:spLocks noGrp="1"/>
          </p:cNvSpPr>
          <p:nvPr>
            <p:ph type="title"/>
          </p:nvPr>
        </p:nvSpPr>
        <p:spPr>
          <a:xfrm>
            <a:off x="686835" y="1153572"/>
            <a:ext cx="3200400" cy="4461163"/>
          </a:xfrm>
        </p:spPr>
        <p:txBody>
          <a:bodyPr>
            <a:normAutofit/>
          </a:bodyPr>
          <a:lstStyle/>
          <a:p>
            <a:r>
              <a:rPr lang="ro-RO" dirty="0" err="1">
                <a:solidFill>
                  <a:srgbClr val="FFFFFF"/>
                </a:solidFill>
              </a:rPr>
              <a:t>Introduction</a:t>
            </a:r>
            <a:r>
              <a:rPr lang="ro-RO" dirty="0">
                <a:solidFill>
                  <a:srgbClr val="FFFFFF"/>
                </a:solidFill>
              </a:rPr>
              <a:t>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6" y="245548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dirty="0"/>
          </a:p>
        </p:txBody>
      </p:sp>
      <p:sp>
        <p:nvSpPr>
          <p:cNvPr id="3" name="Substituent conținut 2">
            <a:extLst>
              <a:ext uri="{FF2B5EF4-FFF2-40B4-BE49-F238E27FC236}">
                <a16:creationId xmlns:a16="http://schemas.microsoft.com/office/drawing/2014/main" xmlns="" id="{15BFD6FD-4D16-1261-655F-7D03F456B5FE}"/>
              </a:ext>
            </a:extLst>
          </p:cNvPr>
          <p:cNvSpPr>
            <a:spLocks noGrp="1"/>
          </p:cNvSpPr>
          <p:nvPr>
            <p:ph idx="1"/>
          </p:nvPr>
        </p:nvSpPr>
        <p:spPr>
          <a:xfrm>
            <a:off x="4447311" y="591347"/>
            <a:ext cx="6906491" cy="5585620"/>
          </a:xfrm>
        </p:spPr>
        <p:txBody>
          <a:bodyPr anchor="ctr">
            <a:normAutofit/>
          </a:bodyPr>
          <a:lstStyle/>
          <a:p>
            <a:pPr marL="0" indent="0">
              <a:buNone/>
            </a:pPr>
            <a:r>
              <a:rPr lang="en-US" dirty="0"/>
              <a:t>Food has been known as an unavoidable component of life which makes it a basic necessity. </a:t>
            </a:r>
            <a:endParaRPr lang="ro-RO" dirty="0"/>
          </a:p>
          <a:p>
            <a:pPr marL="0" indent="0">
              <a:buNone/>
            </a:pPr>
            <a:r>
              <a:rPr lang="en-US" dirty="0"/>
              <a:t>There are two main types of foods:</a:t>
            </a:r>
            <a:r>
              <a:rPr lang="ro-RO" dirty="0"/>
              <a:t> </a:t>
            </a:r>
            <a:r>
              <a:rPr lang="en-US" dirty="0"/>
              <a:t>healthy food and fast food. </a:t>
            </a:r>
            <a:endParaRPr lang="ro-RO" dirty="0"/>
          </a:p>
          <a:p>
            <a:pPr marL="0" indent="0">
              <a:buNone/>
            </a:pPr>
            <a:r>
              <a:rPr lang="en-US" dirty="0"/>
              <a:t>Although they have some similarities,</a:t>
            </a:r>
            <a:r>
              <a:rPr lang="ro-RO" dirty="0"/>
              <a:t> </a:t>
            </a:r>
            <a:r>
              <a:rPr lang="en-US" dirty="0"/>
              <a:t>there are a lot of differences between them. </a:t>
            </a:r>
            <a:endParaRPr lang="ro-RO" dirty="0"/>
          </a:p>
          <a:p>
            <a:pPr marL="0" indent="0">
              <a:buNone/>
            </a:pPr>
            <a:r>
              <a:rPr lang="en-US" dirty="0">
                <a:solidFill>
                  <a:srgbClr val="33CC33"/>
                </a:solidFill>
              </a:rPr>
              <a:t>Healthy foods provoke energy and decrease the risk of so many diseases. </a:t>
            </a:r>
            <a:endParaRPr lang="ro-RO" dirty="0">
              <a:solidFill>
                <a:srgbClr val="33CC33"/>
              </a:solidFill>
            </a:endParaRPr>
          </a:p>
          <a:p>
            <a:pPr marL="0" indent="0">
              <a:buNone/>
            </a:pPr>
            <a:r>
              <a:rPr lang="en-US" dirty="0">
                <a:solidFill>
                  <a:srgbClr val="FF0000"/>
                </a:solidFill>
              </a:rPr>
              <a:t>On the contrary, fast foods are high in sugar</a:t>
            </a:r>
            <a:r>
              <a:rPr lang="ro-RO" dirty="0">
                <a:solidFill>
                  <a:srgbClr val="FF0000"/>
                </a:solidFill>
              </a:rPr>
              <a:t>, salt </a:t>
            </a:r>
            <a:r>
              <a:rPr lang="en-US" dirty="0">
                <a:solidFill>
                  <a:srgbClr val="FF0000"/>
                </a:solidFill>
              </a:rPr>
              <a:t>and fat, which may lead to many health issues like heart and liver diseases.</a:t>
            </a:r>
            <a:endParaRPr lang="ro-RO" dirty="0">
              <a:solidFill>
                <a:srgbClr val="FF0000"/>
              </a:solidFill>
            </a:endParaRPr>
          </a:p>
        </p:txBody>
      </p:sp>
    </p:spTree>
    <p:extLst>
      <p:ext uri="{BB962C8B-B14F-4D97-AF65-F5344CB8AC3E}">
        <p14:creationId xmlns:p14="http://schemas.microsoft.com/office/powerpoint/2010/main" xmlns="" val="55583587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3FAA4D7-A887-A40E-A0A6-A93B65887F0C}"/>
              </a:ext>
            </a:extLst>
          </p:cNvPr>
          <p:cNvSpPr>
            <a:spLocks noGrp="1"/>
          </p:cNvSpPr>
          <p:nvPr>
            <p:ph type="title"/>
          </p:nvPr>
        </p:nvSpPr>
        <p:spPr>
          <a:xfrm>
            <a:off x="4965430" y="629268"/>
            <a:ext cx="6586491" cy="1286160"/>
          </a:xfrm>
        </p:spPr>
        <p:txBody>
          <a:bodyPr anchor="b">
            <a:normAutofit/>
          </a:bodyPr>
          <a:lstStyle/>
          <a:p>
            <a:r>
              <a:rPr lang="ro-RO" sz="4100"/>
              <a:t>H</a:t>
            </a:r>
            <a:r>
              <a:rPr lang="en-US" sz="4100" err="1"/>
              <a:t>ealthy</a:t>
            </a:r>
            <a:r>
              <a:rPr lang="en-US" sz="4100"/>
              <a:t> food and fast food differ in their effect on health </a:t>
            </a:r>
            <a:endParaRPr lang="ro-RO" sz="4100"/>
          </a:p>
        </p:txBody>
      </p:sp>
      <p:sp>
        <p:nvSpPr>
          <p:cNvPr id="3" name="Substituent conținut 2">
            <a:extLst>
              <a:ext uri="{FF2B5EF4-FFF2-40B4-BE49-F238E27FC236}">
                <a16:creationId xmlns:a16="http://schemas.microsoft.com/office/drawing/2014/main" xmlns="" id="{144E73FE-C753-D924-617A-D63B9465295E}"/>
              </a:ext>
            </a:extLst>
          </p:cNvPr>
          <p:cNvSpPr>
            <a:spLocks noGrp="1"/>
          </p:cNvSpPr>
          <p:nvPr>
            <p:ph idx="1"/>
          </p:nvPr>
        </p:nvSpPr>
        <p:spPr>
          <a:xfrm>
            <a:off x="4965430" y="2443313"/>
            <a:ext cx="6586489" cy="3785419"/>
          </a:xfrm>
        </p:spPr>
        <p:txBody>
          <a:bodyPr>
            <a:normAutofit/>
          </a:bodyPr>
          <a:lstStyle/>
          <a:p>
            <a:pPr>
              <a:buFont typeface="Wingdings" panose="05000000000000000000" pitchFamily="2" charset="2"/>
              <a:buChar char="q"/>
            </a:pPr>
            <a:r>
              <a:rPr lang="en-US" sz="2000" dirty="0"/>
              <a:t>A typical fast food meal is very high in calories and fat, and it </a:t>
            </a:r>
            <a:r>
              <a:rPr lang="en-US" sz="2000" dirty="0" err="1"/>
              <a:t>doesn</a:t>
            </a:r>
            <a:r>
              <a:rPr lang="en-US" sz="2000" dirty="0"/>
              <a:t> 't offer that much of the nutritional value. </a:t>
            </a:r>
            <a:endParaRPr lang="ro-RO" sz="2000" dirty="0"/>
          </a:p>
          <a:p>
            <a:pPr marL="0" indent="0">
              <a:buNone/>
            </a:pPr>
            <a:endParaRPr lang="ro-RO" sz="2000" dirty="0"/>
          </a:p>
          <a:p>
            <a:pPr>
              <a:buFont typeface="Wingdings" panose="05000000000000000000" pitchFamily="2" charset="2"/>
              <a:buChar char="q"/>
            </a:pPr>
            <a:r>
              <a:rPr lang="ro-RO" sz="2000" dirty="0"/>
              <a:t>F</a:t>
            </a:r>
            <a:r>
              <a:rPr lang="en-US" sz="2000" dirty="0" err="1"/>
              <a:t>ast</a:t>
            </a:r>
            <a:r>
              <a:rPr lang="en-US" sz="2000" dirty="0"/>
              <a:t> food contains a lot of artificial colors, preservatives and chemicals.</a:t>
            </a:r>
            <a:endParaRPr lang="ro-RO" sz="2000" dirty="0"/>
          </a:p>
          <a:p>
            <a:pPr marL="0" indent="0">
              <a:buNone/>
            </a:pPr>
            <a:endParaRPr lang="ro-RO" sz="2000" dirty="0"/>
          </a:p>
          <a:p>
            <a:pPr>
              <a:buFont typeface="Wingdings" panose="05000000000000000000" pitchFamily="2" charset="2"/>
              <a:buChar char="q"/>
            </a:pPr>
            <a:r>
              <a:rPr lang="en-US" sz="2000" b="0" i="0" dirty="0">
                <a:effectLst/>
                <a:latin typeface="Source Serif Pro" panose="02040603050405020204" pitchFamily="18" charset="0"/>
              </a:rPr>
              <a:t>In the same way, many people think it is cheaper to buy a fast ready meal which it is not true. </a:t>
            </a:r>
            <a:endParaRPr lang="ro-RO" sz="2000" b="0" i="0" dirty="0">
              <a:effectLst/>
              <a:latin typeface="Source Serif Pro" panose="02040603050405020204" pitchFamily="18" charset="0"/>
            </a:endParaRPr>
          </a:p>
          <a:p>
            <a:pPr marL="0" indent="0">
              <a:buNone/>
            </a:pPr>
            <a:endParaRPr lang="ro-RO" sz="2000" dirty="0"/>
          </a:p>
          <a:p>
            <a:pPr>
              <a:buFont typeface="Wingdings" panose="05000000000000000000" pitchFamily="2" charset="2"/>
              <a:buChar char="q"/>
            </a:pPr>
            <a:endParaRPr lang="ro-RO" sz="2000" dirty="0"/>
          </a:p>
          <a:p>
            <a:endParaRPr lang="ro-RO" sz="2000" dirty="0"/>
          </a:p>
        </p:txBody>
      </p:sp>
      <p:pic>
        <p:nvPicPr>
          <p:cNvPr id="5" name="Picture 4" descr="Food on a table">
            <a:extLst>
              <a:ext uri="{FF2B5EF4-FFF2-40B4-BE49-F238E27FC236}">
                <a16:creationId xmlns:a16="http://schemas.microsoft.com/office/drawing/2014/main" xmlns="" id="{5DF4C1B7-ED12-1915-F9CE-638825D4693A}"/>
              </a:ext>
            </a:extLst>
          </p:cNvPr>
          <p:cNvPicPr>
            <a:picLocks noChangeAspect="1"/>
          </p:cNvPicPr>
          <p:nvPr/>
        </p:nvPicPr>
        <p:blipFill rotWithShape="1">
          <a:blip r:embed="rId2"/>
          <a:srcRect l="23072" r="31809"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6A92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942074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ine 4" descr="O imagine care conține persoană, ținând, mână, fruct&#10;&#10;Descriere generată automat">
            <a:extLst>
              <a:ext uri="{FF2B5EF4-FFF2-40B4-BE49-F238E27FC236}">
                <a16:creationId xmlns:a16="http://schemas.microsoft.com/office/drawing/2014/main" xmlns="" id="{D896AEE3-BDEA-C7D6-0F39-2B7AA11057DE}"/>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5884" r="-1"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xmlns="" id="{A825E676-D39B-7A81-B35B-FFA36BCEF19F}"/>
              </a:ext>
            </a:extLst>
          </p:cNvPr>
          <p:cNvSpPr>
            <a:spLocks noGrp="1"/>
          </p:cNvSpPr>
          <p:nvPr>
            <p:ph type="title"/>
          </p:nvPr>
        </p:nvSpPr>
        <p:spPr>
          <a:xfrm>
            <a:off x="7531610" y="365125"/>
            <a:ext cx="3822189" cy="1899912"/>
          </a:xfrm>
        </p:spPr>
        <p:txBody>
          <a:bodyPr>
            <a:normAutofit/>
          </a:bodyPr>
          <a:lstStyle/>
          <a:p>
            <a:r>
              <a:rPr lang="en-US" sz="3100" b="0">
                <a:effectLst/>
                <a:latin typeface="Baloo Bhaina"/>
              </a:rPr>
              <a:t>Impact of Food Advertising on Childhood Obesity</a:t>
            </a:r>
            <a:br>
              <a:rPr lang="en-US" sz="3100" b="0">
                <a:effectLst/>
                <a:latin typeface="Baloo Bhaina"/>
              </a:rPr>
            </a:br>
            <a:endParaRPr lang="ro-RO" sz="3100"/>
          </a:p>
        </p:txBody>
      </p:sp>
      <p:sp>
        <p:nvSpPr>
          <p:cNvPr id="3" name="Substituent conținut 2">
            <a:extLst>
              <a:ext uri="{FF2B5EF4-FFF2-40B4-BE49-F238E27FC236}">
                <a16:creationId xmlns:a16="http://schemas.microsoft.com/office/drawing/2014/main" xmlns="" id="{706ECD13-0563-729B-3033-9E91CCCF21F0}"/>
              </a:ext>
            </a:extLst>
          </p:cNvPr>
          <p:cNvSpPr>
            <a:spLocks noGrp="1"/>
          </p:cNvSpPr>
          <p:nvPr>
            <p:ph idx="1"/>
          </p:nvPr>
        </p:nvSpPr>
        <p:spPr>
          <a:xfrm>
            <a:off x="7531610" y="2434201"/>
            <a:ext cx="3822189" cy="3742762"/>
          </a:xfrm>
        </p:spPr>
        <p:txBody>
          <a:bodyPr>
            <a:normAutofit/>
          </a:bodyPr>
          <a:lstStyle/>
          <a:p>
            <a:pPr marL="0" indent="0">
              <a:buNone/>
            </a:pPr>
            <a:r>
              <a:rPr lang="en-US" sz="1900"/>
              <a:t>Recent research has indicated that there is a clear link between the food and drink advertisements that children are exposed to and their food choices, cravings and eating patterns (Obesity Health Alliance, 2017). Increases in childhood obesity are thus a natural response to the persuasive and sophisticated techniques utilised by corporations on multiple platforms; such as television (TV), mobile phones and tablets (Smith, 2019).</a:t>
            </a:r>
            <a:endParaRPr lang="ro-RO" sz="1900"/>
          </a:p>
          <a:p>
            <a:pPr marL="0" indent="0">
              <a:buNone/>
            </a:pPr>
            <a:endParaRPr lang="ro-RO" sz="1900"/>
          </a:p>
        </p:txBody>
      </p:sp>
    </p:spTree>
    <p:extLst>
      <p:ext uri="{BB962C8B-B14F-4D97-AF65-F5344CB8AC3E}">
        <p14:creationId xmlns:p14="http://schemas.microsoft.com/office/powerpoint/2010/main" xmlns="" val="295034362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35F0E358-1E49-4920-80D8-C3D1387088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1" name="Rectangle 30">
            <a:extLst>
              <a:ext uri="{FF2B5EF4-FFF2-40B4-BE49-F238E27FC236}">
                <a16:creationId xmlns:a16="http://schemas.microsoft.com/office/drawing/2014/main" xmlns="" id="{E2D2362D-7010-4036-B9CA-03DFC8EB3B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xmlns="" id="{DC85BF5E-2BD6-4E5B-8EA3-420B45BB03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35" name="Freeform: Shape 34">
            <a:extLst>
              <a:ext uri="{FF2B5EF4-FFF2-40B4-BE49-F238E27FC236}">
                <a16:creationId xmlns:a16="http://schemas.microsoft.com/office/drawing/2014/main" xmlns="" id="{740D8E28-91B5-42B0-9D6C-B777D8AD90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ine 12">
            <a:extLst>
              <a:ext uri="{FF2B5EF4-FFF2-40B4-BE49-F238E27FC236}">
                <a16:creationId xmlns:a16="http://schemas.microsoft.com/office/drawing/2014/main" xmlns="" id="{3B82B607-7DBD-D6BC-0D3A-8FA44BBEA70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11370"/>
          <a:stretch/>
        </p:blipFill>
        <p:spPr>
          <a:xfrm>
            <a:off x="152400" y="0"/>
            <a:ext cx="7099191" cy="7203440"/>
          </a:xfrm>
          <a:prstGeom prst="rect">
            <a:avLst/>
          </a:prstGeom>
        </p:spPr>
      </p:pic>
      <p:sp>
        <p:nvSpPr>
          <p:cNvPr id="17" name="Dreptunghi 16">
            <a:extLst>
              <a:ext uri="{FF2B5EF4-FFF2-40B4-BE49-F238E27FC236}">
                <a16:creationId xmlns:a16="http://schemas.microsoft.com/office/drawing/2014/main" xmlns="" id="{E8D2911D-17A2-A4BD-3F7C-73F8C23D1366}"/>
              </a:ext>
            </a:extLst>
          </p:cNvPr>
          <p:cNvSpPr/>
          <p:nvPr/>
        </p:nvSpPr>
        <p:spPr>
          <a:xfrm>
            <a:off x="8434939" y="2356764"/>
            <a:ext cx="4224421" cy="2489912"/>
          </a:xfrm>
          <a:prstGeom prst="rect">
            <a:avLst/>
          </a:prstGeom>
          <a:noFill/>
        </p:spPr>
        <p:txBody>
          <a:bodyPr wrap="square" lIns="91440" tIns="45720" rIns="91440" bIns="45720">
            <a:spAutoFit/>
          </a:bodyPr>
          <a:lstStyle/>
          <a:p>
            <a:pPr>
              <a:lnSpc>
                <a:spcPct val="90000"/>
              </a:lnSpc>
              <a:spcAft>
                <a:spcPts val="600"/>
              </a:spcAft>
            </a:pPr>
            <a:r>
              <a:rPr lang="en-US" sz="5400" b="1" dirty="0">
                <a:ln w="22225">
                  <a:solidFill>
                    <a:schemeClr val="accent2"/>
                  </a:solidFill>
                  <a:prstDash val="solid"/>
                </a:ln>
                <a:solidFill>
                  <a:schemeClr val="accent2">
                    <a:lumMod val="40000"/>
                    <a:lumOff val="60000"/>
                  </a:schemeClr>
                </a:solidFill>
              </a:rPr>
              <a:t>Effects of </a:t>
            </a:r>
            <a:endParaRPr lang="ro-RO" sz="5400" b="1" dirty="0">
              <a:ln w="22225">
                <a:solidFill>
                  <a:schemeClr val="accent2"/>
                </a:solidFill>
                <a:prstDash val="solid"/>
              </a:ln>
              <a:solidFill>
                <a:schemeClr val="accent2">
                  <a:lumMod val="40000"/>
                  <a:lumOff val="60000"/>
                </a:schemeClr>
              </a:solidFill>
            </a:endParaRPr>
          </a:p>
          <a:p>
            <a:pPr>
              <a:lnSpc>
                <a:spcPct val="90000"/>
              </a:lnSpc>
              <a:spcAft>
                <a:spcPts val="600"/>
              </a:spcAft>
            </a:pPr>
            <a:r>
              <a:rPr lang="en-US" sz="5400" b="1" dirty="0">
                <a:ln w="22225">
                  <a:solidFill>
                    <a:schemeClr val="accent2"/>
                  </a:solidFill>
                  <a:prstDash val="solid"/>
                </a:ln>
                <a:solidFill>
                  <a:schemeClr val="accent2">
                    <a:lumMod val="40000"/>
                    <a:lumOff val="60000"/>
                  </a:schemeClr>
                </a:solidFill>
              </a:rPr>
              <a:t>fast food </a:t>
            </a:r>
            <a:endParaRPr lang="ro-RO" sz="5400" b="1" dirty="0">
              <a:ln w="22225">
                <a:solidFill>
                  <a:schemeClr val="accent2"/>
                </a:solidFill>
                <a:prstDash val="solid"/>
              </a:ln>
              <a:solidFill>
                <a:schemeClr val="accent2">
                  <a:lumMod val="40000"/>
                  <a:lumOff val="60000"/>
                </a:schemeClr>
              </a:solidFill>
            </a:endParaRPr>
          </a:p>
          <a:p>
            <a:pPr>
              <a:lnSpc>
                <a:spcPct val="90000"/>
              </a:lnSpc>
              <a:spcAft>
                <a:spcPts val="600"/>
              </a:spcAft>
            </a:pPr>
            <a:r>
              <a:rPr lang="en-US" sz="5400" b="1" dirty="0">
                <a:ln w="22225">
                  <a:solidFill>
                    <a:schemeClr val="accent2"/>
                  </a:solidFill>
                  <a:prstDash val="solid"/>
                </a:ln>
                <a:solidFill>
                  <a:schemeClr val="accent2">
                    <a:lumMod val="40000"/>
                    <a:lumOff val="60000"/>
                  </a:schemeClr>
                </a:solidFill>
              </a:rPr>
              <a:t>on the body</a:t>
            </a:r>
          </a:p>
        </p:txBody>
      </p:sp>
    </p:spTree>
    <p:extLst>
      <p:ext uri="{BB962C8B-B14F-4D97-AF65-F5344CB8AC3E}">
        <p14:creationId xmlns:p14="http://schemas.microsoft.com/office/powerpoint/2010/main" xmlns="" val="309971921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ine 2" descr="O imagine care conține text, persoană, masă, interior&#10;&#10;Descriere generată automat">
            <a:extLst>
              <a:ext uri="{FF2B5EF4-FFF2-40B4-BE49-F238E27FC236}">
                <a16:creationId xmlns:a16="http://schemas.microsoft.com/office/drawing/2014/main" xmlns="" id="{8F912E82-6B18-8D94-10F6-4DBE9D361766}"/>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243" b="-1"/>
          <a:stretch/>
        </p:blipFill>
        <p:spPr>
          <a:xfrm>
            <a:off x="1" y="10"/>
            <a:ext cx="9669642" cy="6857990"/>
          </a:xfrm>
          <a:prstGeom prst="rect">
            <a:avLst/>
          </a:prstGeom>
        </p:spPr>
      </p:pic>
      <p:sp>
        <p:nvSpPr>
          <p:cNvPr id="47" name="Rectangle 46">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stituent conținut 2">
            <a:extLst>
              <a:ext uri="{FF2B5EF4-FFF2-40B4-BE49-F238E27FC236}">
                <a16:creationId xmlns:a16="http://schemas.microsoft.com/office/drawing/2014/main" xmlns="" id="{68A005CD-A365-4568-315B-55C605EA275B}"/>
              </a:ext>
            </a:extLst>
          </p:cNvPr>
          <p:cNvSpPr>
            <a:spLocks noGrp="1"/>
          </p:cNvSpPr>
          <p:nvPr>
            <p:ph idx="1"/>
          </p:nvPr>
        </p:nvSpPr>
        <p:spPr>
          <a:xfrm>
            <a:off x="6299200" y="304800"/>
            <a:ext cx="5791200" cy="6553190"/>
          </a:xfrm>
        </p:spPr>
        <p:txBody>
          <a:bodyPr>
            <a:noAutofit/>
          </a:bodyPr>
          <a:lstStyle/>
          <a:p>
            <a:pPr fontAlgn="base">
              <a:buFont typeface="Wingdings" panose="05000000000000000000" pitchFamily="2" charset="2"/>
              <a:buChar char="q"/>
            </a:pPr>
            <a:r>
              <a:rPr lang="en-US" sz="2400" b="1" i="0" dirty="0">
                <a:solidFill>
                  <a:srgbClr val="FF0000"/>
                </a:solidFill>
                <a:effectLst/>
                <a:latin typeface="Muli"/>
              </a:rPr>
              <a:t>Causes Obesity</a:t>
            </a:r>
            <a:endParaRPr lang="ro-RO" sz="2400" b="1" i="0" dirty="0">
              <a:solidFill>
                <a:srgbClr val="FF0000"/>
              </a:solidFill>
              <a:effectLst/>
              <a:latin typeface="Muli"/>
            </a:endParaRPr>
          </a:p>
          <a:p>
            <a:pPr marL="0" indent="0" algn="l" fontAlgn="base">
              <a:buNone/>
            </a:pPr>
            <a:r>
              <a:rPr lang="en-US" sz="2200" b="1" i="0" dirty="0">
                <a:solidFill>
                  <a:srgbClr val="444444"/>
                </a:solidFill>
                <a:effectLst/>
              </a:rPr>
              <a:t>This is one of the most common effects of junk food. Junk foods are full of calories, sugars and fats that are the main reasons for gaining weight. </a:t>
            </a:r>
            <a:endParaRPr lang="ro-RO" sz="2200" b="1" i="0" dirty="0">
              <a:solidFill>
                <a:srgbClr val="444444"/>
              </a:solidFill>
              <a:effectLst/>
            </a:endParaRPr>
          </a:p>
          <a:p>
            <a:pPr algn="l" fontAlgn="base">
              <a:buFont typeface="Wingdings" panose="05000000000000000000" pitchFamily="2" charset="2"/>
              <a:buChar char="q"/>
            </a:pPr>
            <a:r>
              <a:rPr lang="en-US" sz="2200" b="1" i="0" dirty="0">
                <a:solidFill>
                  <a:srgbClr val="FF0000"/>
                </a:solidFill>
                <a:effectLst/>
              </a:rPr>
              <a:t>Induces Learning and Memory Problems</a:t>
            </a:r>
          </a:p>
          <a:p>
            <a:pPr marL="0" indent="0" algn="l" fontAlgn="base">
              <a:buNone/>
            </a:pPr>
            <a:r>
              <a:rPr lang="en-US" sz="2200" b="1" i="0" dirty="0">
                <a:solidFill>
                  <a:srgbClr val="444444"/>
                </a:solidFill>
                <a:effectLst/>
              </a:rPr>
              <a:t>The hippocampus region of our brain is responsible for learning and memory. Due to an intake of foods loaded with sugars, a sudden inflammation occurs in the hippocampus region. </a:t>
            </a:r>
            <a:endParaRPr lang="ro-RO" sz="2200" b="1" i="0" dirty="0">
              <a:solidFill>
                <a:srgbClr val="444444"/>
              </a:solidFill>
              <a:effectLst/>
            </a:endParaRPr>
          </a:p>
          <a:p>
            <a:pPr marL="0" indent="0" algn="l" fontAlgn="base">
              <a:buNone/>
            </a:pPr>
            <a:r>
              <a:rPr lang="en-US" sz="2200" b="1" i="0" dirty="0">
                <a:solidFill>
                  <a:srgbClr val="444444"/>
                </a:solidFill>
                <a:effectLst/>
              </a:rPr>
              <a:t>This is one of the harmful effects of junk food.</a:t>
            </a:r>
          </a:p>
          <a:p>
            <a:pPr algn="l" fontAlgn="base">
              <a:buFont typeface="Wingdings" panose="05000000000000000000" pitchFamily="2" charset="2"/>
              <a:buChar char="q"/>
            </a:pPr>
            <a:r>
              <a:rPr lang="en-US" sz="2200" b="1" i="0" dirty="0">
                <a:solidFill>
                  <a:srgbClr val="FF0000"/>
                </a:solidFill>
                <a:effectLst/>
              </a:rPr>
              <a:t>Impacts the Respiratory System</a:t>
            </a:r>
          </a:p>
          <a:p>
            <a:pPr marL="0" indent="0" algn="l" fontAlgn="base">
              <a:buNone/>
            </a:pPr>
            <a:r>
              <a:rPr lang="en-US" sz="2200" b="1" i="0" dirty="0">
                <a:solidFill>
                  <a:srgbClr val="444444"/>
                </a:solidFill>
                <a:effectLst/>
              </a:rPr>
              <a:t>Obesity will give rise to respiratory problems like shortness of breath and asthma. </a:t>
            </a:r>
            <a:endParaRPr lang="ro-RO" sz="2200" b="1" i="0" dirty="0">
              <a:solidFill>
                <a:srgbClr val="444444"/>
              </a:solidFill>
              <a:effectLst/>
            </a:endParaRPr>
          </a:p>
          <a:p>
            <a:pPr marL="0" indent="0" algn="l" fontAlgn="base">
              <a:buNone/>
            </a:pPr>
            <a:r>
              <a:rPr lang="en-US" sz="2200" b="1" i="0" dirty="0">
                <a:solidFill>
                  <a:srgbClr val="444444"/>
                </a:solidFill>
                <a:effectLst/>
              </a:rPr>
              <a:t>It is extremely difficult to breathe while walking, doing exercises, and climbing in such a situation.</a:t>
            </a:r>
          </a:p>
          <a:p>
            <a:pPr marL="0" indent="0" fontAlgn="base">
              <a:buNone/>
            </a:pPr>
            <a:r>
              <a:rPr lang="en-US" sz="2000" b="1" i="0" dirty="0">
                <a:effectLst/>
              </a:rPr>
              <a:t>.</a:t>
            </a:r>
          </a:p>
          <a:p>
            <a:pPr marL="0" indent="0">
              <a:buNone/>
            </a:pPr>
            <a:endParaRPr lang="ro-RO" sz="2000" dirty="0"/>
          </a:p>
        </p:txBody>
      </p:sp>
    </p:spTree>
    <p:extLst>
      <p:ext uri="{BB962C8B-B14F-4D97-AF65-F5344CB8AC3E}">
        <p14:creationId xmlns:p14="http://schemas.microsoft.com/office/powerpoint/2010/main" xmlns="" val="3452059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49">
            <a:extLst>
              <a:ext uri="{FF2B5EF4-FFF2-40B4-BE49-F238E27FC236}">
                <a16:creationId xmlns:a16="http://schemas.microsoft.com/office/drawing/2014/main" xmlns="" id="{CEEF22E7-C7EB-4303-91B7-B38A2A46C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ine 2">
            <a:extLst>
              <a:ext uri="{FF2B5EF4-FFF2-40B4-BE49-F238E27FC236}">
                <a16:creationId xmlns:a16="http://schemas.microsoft.com/office/drawing/2014/main" xmlns="" id="{3A4F21DE-C251-F0A4-BCB3-ABA65D57D5DD}"/>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213" r="-1" b="-1"/>
          <a:stretch/>
        </p:blipFill>
        <p:spPr>
          <a:xfrm>
            <a:off x="3049" y="1293814"/>
            <a:ext cx="5635749" cy="4270371"/>
          </a:xfrm>
          <a:prstGeom prst="rect">
            <a:avLst/>
          </a:prstGeom>
        </p:spPr>
      </p:pic>
      <p:sp>
        <p:nvSpPr>
          <p:cNvPr id="10" name="Substituent conținut 2">
            <a:extLst>
              <a:ext uri="{FF2B5EF4-FFF2-40B4-BE49-F238E27FC236}">
                <a16:creationId xmlns:a16="http://schemas.microsoft.com/office/drawing/2014/main" xmlns="" id="{F679DAAE-1DD9-47D4-0C9F-BA3197637CFD}"/>
              </a:ext>
            </a:extLst>
          </p:cNvPr>
          <p:cNvSpPr>
            <a:spLocks noGrp="1"/>
          </p:cNvSpPr>
          <p:nvPr>
            <p:ph idx="1"/>
          </p:nvPr>
        </p:nvSpPr>
        <p:spPr>
          <a:xfrm>
            <a:off x="5638799" y="152400"/>
            <a:ext cx="6471921" cy="6624320"/>
          </a:xfrm>
        </p:spPr>
        <p:txBody>
          <a:bodyPr>
            <a:noAutofit/>
          </a:bodyPr>
          <a:lstStyle/>
          <a:p>
            <a:pPr fontAlgn="base">
              <a:buFont typeface="Wingdings" panose="05000000000000000000" pitchFamily="2" charset="2"/>
              <a:buChar char="q"/>
            </a:pPr>
            <a:r>
              <a:rPr lang="en-US" sz="1900" b="1" i="0" dirty="0">
                <a:solidFill>
                  <a:srgbClr val="FF0000"/>
                </a:solidFill>
                <a:effectLst/>
              </a:rPr>
              <a:t>Effects on Skin</a:t>
            </a:r>
          </a:p>
          <a:p>
            <a:pPr marL="0" indent="0" fontAlgn="base">
              <a:lnSpc>
                <a:spcPct val="100000"/>
              </a:lnSpc>
              <a:spcBef>
                <a:spcPts val="0"/>
              </a:spcBef>
              <a:buNone/>
            </a:pPr>
            <a:r>
              <a:rPr lang="ro-RO" sz="1900" dirty="0"/>
              <a:t>F</a:t>
            </a:r>
            <a:r>
              <a:rPr lang="en-US" sz="1900" b="0" i="0" dirty="0" err="1">
                <a:effectLst/>
              </a:rPr>
              <a:t>ood</a:t>
            </a:r>
            <a:r>
              <a:rPr lang="en-US" sz="1900" b="0" i="0" dirty="0">
                <a:effectLst/>
              </a:rPr>
              <a:t> items high in carbs will cause blood sugar spikes, which in turn may cause acne.</a:t>
            </a:r>
            <a:endParaRPr lang="ro-RO" sz="1900" dirty="0"/>
          </a:p>
          <a:p>
            <a:pPr marL="0" indent="0" fontAlgn="base">
              <a:lnSpc>
                <a:spcPct val="100000"/>
              </a:lnSpc>
              <a:spcBef>
                <a:spcPts val="0"/>
              </a:spcBef>
              <a:buNone/>
            </a:pPr>
            <a:r>
              <a:rPr lang="en-US" sz="1900" b="0" i="0" dirty="0">
                <a:effectLst/>
              </a:rPr>
              <a:t>According to a study, adolescents and children having fast food three times or more in a week can develop eczema. Eczema is a skin disease causing irritated patches of inflamed skin.</a:t>
            </a:r>
            <a:endParaRPr lang="ro-RO" sz="1900" b="0" i="0" dirty="0">
              <a:effectLst/>
            </a:endParaRPr>
          </a:p>
          <a:p>
            <a:pPr marL="0" indent="0" fontAlgn="base">
              <a:lnSpc>
                <a:spcPct val="100000"/>
              </a:lnSpc>
              <a:spcBef>
                <a:spcPts val="0"/>
              </a:spcBef>
              <a:buNone/>
            </a:pPr>
            <a:endParaRPr lang="ro-RO" sz="1900" b="0" i="0" dirty="0">
              <a:effectLst/>
            </a:endParaRPr>
          </a:p>
          <a:p>
            <a:pPr marL="0" indent="0" fontAlgn="base">
              <a:lnSpc>
                <a:spcPct val="100000"/>
              </a:lnSpc>
              <a:spcBef>
                <a:spcPts val="0"/>
              </a:spcBef>
              <a:buNone/>
            </a:pPr>
            <a:endParaRPr lang="ro-RO" sz="1900" b="0" i="0" dirty="0">
              <a:effectLst/>
            </a:endParaRPr>
          </a:p>
          <a:p>
            <a:pPr fontAlgn="base">
              <a:lnSpc>
                <a:spcPct val="100000"/>
              </a:lnSpc>
              <a:spcBef>
                <a:spcPts val="0"/>
              </a:spcBef>
              <a:buFont typeface="Wingdings" panose="05000000000000000000" pitchFamily="2" charset="2"/>
              <a:buChar char="q"/>
            </a:pPr>
            <a:r>
              <a:rPr lang="en-US" sz="1900" b="1" i="0" dirty="0">
                <a:solidFill>
                  <a:srgbClr val="FF0000"/>
                </a:solidFill>
                <a:effectLst/>
              </a:rPr>
              <a:t>Harmful Effects on Central Nervous System</a:t>
            </a:r>
          </a:p>
          <a:p>
            <a:pPr marL="0" indent="0" fontAlgn="base">
              <a:lnSpc>
                <a:spcPct val="100000"/>
              </a:lnSpc>
              <a:spcBef>
                <a:spcPts val="0"/>
              </a:spcBef>
              <a:buNone/>
            </a:pPr>
            <a:r>
              <a:rPr lang="en-US" sz="1900" b="0" i="0" dirty="0">
                <a:effectLst/>
              </a:rPr>
              <a:t>As per recent research and study, people who have processed pastries and fast food are </a:t>
            </a:r>
            <a:r>
              <a:rPr lang="en-US" sz="1900" b="0" i="0" u="none" strike="noStrike" dirty="0">
                <a:effectLst/>
                <a:hlinkClick r:id="rId3"/>
              </a:rPr>
              <a:t>51%</a:t>
            </a:r>
            <a:r>
              <a:rPr lang="en-US" sz="1900" b="0" i="0" dirty="0">
                <a:effectLst/>
              </a:rPr>
              <a:t> more likely to develop depression than those not having such foods or consuming a few of them. </a:t>
            </a:r>
            <a:endParaRPr lang="ro-RO" sz="1900" b="0" i="0" dirty="0">
              <a:effectLst/>
            </a:endParaRPr>
          </a:p>
          <a:p>
            <a:pPr marL="0" indent="0" fontAlgn="base">
              <a:lnSpc>
                <a:spcPct val="100000"/>
              </a:lnSpc>
              <a:spcBef>
                <a:spcPts val="0"/>
              </a:spcBef>
              <a:buNone/>
            </a:pPr>
            <a:endParaRPr lang="ro-RO" sz="1900" dirty="0"/>
          </a:p>
          <a:p>
            <a:pPr marL="0" indent="0" fontAlgn="base">
              <a:lnSpc>
                <a:spcPct val="100000"/>
              </a:lnSpc>
              <a:spcBef>
                <a:spcPts val="0"/>
              </a:spcBef>
              <a:buNone/>
            </a:pPr>
            <a:endParaRPr lang="ro-RO" sz="1900" b="0" i="0" dirty="0">
              <a:effectLst/>
            </a:endParaRPr>
          </a:p>
          <a:p>
            <a:pPr fontAlgn="base">
              <a:lnSpc>
                <a:spcPct val="100000"/>
              </a:lnSpc>
              <a:spcBef>
                <a:spcPts val="0"/>
              </a:spcBef>
              <a:buFont typeface="Wingdings" panose="05000000000000000000" pitchFamily="2" charset="2"/>
              <a:buChar char="q"/>
            </a:pPr>
            <a:r>
              <a:rPr lang="en-US" sz="1900" b="1" i="0" dirty="0">
                <a:solidFill>
                  <a:srgbClr val="FF0000"/>
                </a:solidFill>
                <a:effectLst/>
              </a:rPr>
              <a:t>May Impact Reproductive System</a:t>
            </a:r>
            <a:endParaRPr lang="ro-RO" sz="1900" b="1" i="0" dirty="0">
              <a:solidFill>
                <a:srgbClr val="FF0000"/>
              </a:solidFill>
              <a:effectLst/>
            </a:endParaRPr>
          </a:p>
          <a:p>
            <a:pPr marL="0" indent="0" fontAlgn="base">
              <a:lnSpc>
                <a:spcPct val="100000"/>
              </a:lnSpc>
              <a:spcBef>
                <a:spcPts val="0"/>
              </a:spcBef>
              <a:buNone/>
            </a:pPr>
            <a:r>
              <a:rPr lang="en-US" sz="1900" b="0" i="0" dirty="0">
                <a:effectLst/>
              </a:rPr>
              <a:t>Excess fat or adipose tissue in the body alters the levels of estrogen, insulin and leptin and this escalates the timing of puberty. </a:t>
            </a:r>
          </a:p>
          <a:p>
            <a:pPr marL="0" indent="0">
              <a:buNone/>
            </a:pPr>
            <a:endParaRPr lang="ro-RO" sz="1900" dirty="0"/>
          </a:p>
        </p:txBody>
      </p:sp>
    </p:spTree>
    <p:extLst>
      <p:ext uri="{BB962C8B-B14F-4D97-AF65-F5344CB8AC3E}">
        <p14:creationId xmlns:p14="http://schemas.microsoft.com/office/powerpoint/2010/main" xmlns="" val="24584275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ine 4" descr="O imagine care conține perete, persoană, interior, masă&#10;&#10;Descriere generată automat">
            <a:extLst>
              <a:ext uri="{FF2B5EF4-FFF2-40B4-BE49-F238E27FC236}">
                <a16:creationId xmlns:a16="http://schemas.microsoft.com/office/drawing/2014/main" xmlns="" id="{5BE964C9-941F-2C2B-834D-5B953A16E350}"/>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7284" r="3535"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stituent conținut 2">
            <a:extLst>
              <a:ext uri="{FF2B5EF4-FFF2-40B4-BE49-F238E27FC236}">
                <a16:creationId xmlns:a16="http://schemas.microsoft.com/office/drawing/2014/main" xmlns="" id="{58BD0556-8950-A909-A373-6F51A43FAE9B}"/>
              </a:ext>
            </a:extLst>
          </p:cNvPr>
          <p:cNvSpPr>
            <a:spLocks noGrp="1"/>
          </p:cNvSpPr>
          <p:nvPr>
            <p:ph idx="1"/>
          </p:nvPr>
        </p:nvSpPr>
        <p:spPr>
          <a:xfrm>
            <a:off x="6918960" y="0"/>
            <a:ext cx="5181600" cy="6857990"/>
          </a:xfrm>
        </p:spPr>
        <p:txBody>
          <a:bodyPr>
            <a:noAutofit/>
          </a:bodyPr>
          <a:lstStyle/>
          <a:p>
            <a:pPr fontAlgn="base">
              <a:buFont typeface="Wingdings" panose="05000000000000000000" pitchFamily="2" charset="2"/>
              <a:buChar char="q"/>
            </a:pPr>
            <a:r>
              <a:rPr lang="en-US" sz="2000" b="1" i="0" dirty="0">
                <a:solidFill>
                  <a:srgbClr val="FF0000"/>
                </a:solidFill>
                <a:effectLst/>
                <a:latin typeface="Muli"/>
              </a:rPr>
              <a:t>Side Effects on Skeletal System</a:t>
            </a:r>
          </a:p>
          <a:p>
            <a:pPr marL="0" indent="0" fontAlgn="base">
              <a:buNone/>
            </a:pPr>
            <a:r>
              <a:rPr lang="ro-RO" sz="2000" dirty="0">
                <a:latin typeface="Muli"/>
              </a:rPr>
              <a:t>O</a:t>
            </a:r>
            <a:r>
              <a:rPr lang="en-US" sz="2000" b="0" i="0" dirty="0" err="1">
                <a:effectLst/>
                <a:latin typeface="Muli"/>
              </a:rPr>
              <a:t>bese</a:t>
            </a:r>
            <a:r>
              <a:rPr lang="en-US" sz="2000" b="0" i="0" dirty="0">
                <a:effectLst/>
                <a:latin typeface="Muli"/>
              </a:rPr>
              <a:t> people are prone to breaking bones. Consuming food items with optimum levels of carbs along with exercise can strengthen bones.</a:t>
            </a:r>
            <a:endParaRPr lang="ro-RO" sz="2000" b="0" i="0" dirty="0">
              <a:effectLst/>
              <a:latin typeface="Muli"/>
            </a:endParaRPr>
          </a:p>
          <a:p>
            <a:pPr marL="0" indent="0" fontAlgn="base">
              <a:buNone/>
            </a:pPr>
            <a:endParaRPr lang="en-US" sz="2000" b="0" i="0" dirty="0">
              <a:effectLst/>
              <a:latin typeface="Muli"/>
            </a:endParaRPr>
          </a:p>
          <a:p>
            <a:pPr fontAlgn="base">
              <a:buFont typeface="Wingdings" panose="05000000000000000000" pitchFamily="2" charset="2"/>
              <a:buChar char="q"/>
            </a:pPr>
            <a:r>
              <a:rPr lang="en-US" sz="2000" b="1" i="0" dirty="0">
                <a:solidFill>
                  <a:srgbClr val="FF0000"/>
                </a:solidFill>
                <a:effectLst/>
                <a:latin typeface="Muli"/>
              </a:rPr>
              <a:t>Kills Appetite</a:t>
            </a:r>
          </a:p>
          <a:p>
            <a:pPr marL="0" indent="0" fontAlgn="base">
              <a:buNone/>
            </a:pPr>
            <a:r>
              <a:rPr lang="en-US" sz="2000" b="0" i="0" dirty="0">
                <a:effectLst/>
                <a:latin typeface="Muli"/>
              </a:rPr>
              <a:t>One may feel good about junk food as it fills the stomach for long hours. However, there is a catch! You may lose your appetite subsequently. </a:t>
            </a:r>
            <a:r>
              <a:rPr lang="ro-RO" sz="2000" dirty="0">
                <a:latin typeface="Muli"/>
              </a:rPr>
              <a:t>L</a:t>
            </a:r>
            <a:r>
              <a:rPr lang="en-US" sz="2000" b="0" i="0" dirty="0" err="1">
                <a:effectLst/>
                <a:latin typeface="Muli"/>
              </a:rPr>
              <a:t>osing</a:t>
            </a:r>
            <a:r>
              <a:rPr lang="en-US" sz="2000" b="0" i="0" dirty="0">
                <a:effectLst/>
                <a:latin typeface="Muli"/>
              </a:rPr>
              <a:t> appetite is one of the harmful effects of junk foods.</a:t>
            </a:r>
            <a:endParaRPr lang="ro-RO" sz="2000" b="0" i="0" dirty="0">
              <a:effectLst/>
              <a:latin typeface="Muli"/>
            </a:endParaRPr>
          </a:p>
          <a:p>
            <a:pPr marL="0" indent="0" fontAlgn="base">
              <a:buNone/>
            </a:pPr>
            <a:endParaRPr lang="ro-RO" sz="2000" b="0" i="0" dirty="0">
              <a:effectLst/>
              <a:latin typeface="Muli"/>
            </a:endParaRPr>
          </a:p>
          <a:p>
            <a:pPr fontAlgn="base">
              <a:buFont typeface="Wingdings" panose="05000000000000000000" pitchFamily="2" charset="2"/>
              <a:buChar char="q"/>
            </a:pPr>
            <a:r>
              <a:rPr lang="en-US" sz="2000" b="1" i="0" dirty="0">
                <a:solidFill>
                  <a:srgbClr val="FF0000"/>
                </a:solidFill>
                <a:effectLst/>
                <a:latin typeface="Muli"/>
              </a:rPr>
              <a:t>Causes Digestive Problems</a:t>
            </a:r>
          </a:p>
          <a:p>
            <a:pPr marL="0" indent="0" fontAlgn="base">
              <a:buNone/>
            </a:pPr>
            <a:r>
              <a:rPr lang="en-US" sz="2000" b="0" i="0" dirty="0">
                <a:effectLst/>
                <a:latin typeface="Muli"/>
              </a:rPr>
              <a:t>People may end up eating more than what is required due to the fluctuating levels of blood sugar. It makes the brain demand more quantity of food than what is needed. </a:t>
            </a:r>
            <a:endParaRPr lang="ro-RO" sz="2000" dirty="0"/>
          </a:p>
        </p:txBody>
      </p:sp>
    </p:spTree>
    <p:extLst>
      <p:ext uri="{BB962C8B-B14F-4D97-AF65-F5344CB8AC3E}">
        <p14:creationId xmlns:p14="http://schemas.microsoft.com/office/powerpoint/2010/main" xmlns="" val="31179887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C4F6F6A-0C13-05D7-79DF-F16A01AE9402}"/>
              </a:ext>
            </a:extLst>
          </p:cNvPr>
          <p:cNvSpPr>
            <a:spLocks noGrp="1"/>
          </p:cNvSpPr>
          <p:nvPr>
            <p:ph type="title"/>
          </p:nvPr>
        </p:nvSpPr>
        <p:spPr>
          <a:xfrm>
            <a:off x="655320" y="365125"/>
            <a:ext cx="5120114" cy="1692794"/>
          </a:xfrm>
        </p:spPr>
        <p:txBody>
          <a:bodyPr>
            <a:normAutofit fontScale="90000"/>
          </a:bodyPr>
          <a:lstStyle/>
          <a:p>
            <a:r>
              <a:rPr lang="en-US" sz="2800" b="1" dirty="0"/>
              <a:t>Fast food is of negligible health benefits. </a:t>
            </a:r>
            <a:r>
              <a:rPr lang="ro-RO" sz="2800" b="1" dirty="0"/>
              <a:t/>
            </a:r>
            <a:br>
              <a:rPr lang="ro-RO" sz="2800" b="1" dirty="0"/>
            </a:br>
            <a:r>
              <a:rPr lang="en-US" sz="2800" b="1" dirty="0"/>
              <a:t>In the short run, it may satisfy hunger, but results are less </a:t>
            </a:r>
            <a:r>
              <a:rPr lang="en-US" sz="2800" b="1" dirty="0" err="1"/>
              <a:t>favourable</a:t>
            </a:r>
            <a:r>
              <a:rPr lang="en-US" sz="2800" b="1" dirty="0"/>
              <a:t> in the long run.</a:t>
            </a:r>
            <a:endParaRPr lang="ro-RO" sz="2800" b="1" dirty="0"/>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xmlns="" id="{EF0D69D1-73BD-BB06-ED74-A16D6CCCF01D}"/>
              </a:ext>
            </a:extLst>
          </p:cNvPr>
          <p:cNvSpPr>
            <a:spLocks noGrp="1"/>
          </p:cNvSpPr>
          <p:nvPr>
            <p:ph idx="1"/>
          </p:nvPr>
        </p:nvSpPr>
        <p:spPr>
          <a:xfrm>
            <a:off x="655321" y="2575034"/>
            <a:ext cx="5120113" cy="2088406"/>
          </a:xfrm>
        </p:spPr>
        <p:txBody>
          <a:bodyPr>
            <a:normAutofit lnSpcReduction="10000"/>
          </a:bodyPr>
          <a:lstStyle/>
          <a:p>
            <a:pPr marL="0" indent="0">
              <a:buNone/>
            </a:pPr>
            <a:r>
              <a:rPr lang="en-US" sz="2000" b="0" i="0" dirty="0">
                <a:effectLst/>
                <a:latin typeface="Proxima Nova"/>
              </a:rPr>
              <a:t>Essential nutrients are key to healthy growth and development. </a:t>
            </a:r>
            <a:endParaRPr lang="ro-RO" sz="2000" b="0" i="0" dirty="0">
              <a:effectLst/>
              <a:latin typeface="Proxima Nova"/>
            </a:endParaRPr>
          </a:p>
          <a:p>
            <a:pPr marL="0" indent="0">
              <a:buNone/>
            </a:pPr>
            <a:r>
              <a:rPr lang="en-US" sz="2000" b="0" i="0" dirty="0">
                <a:effectLst/>
                <a:latin typeface="Proxima Nova"/>
              </a:rPr>
              <a:t>Now, junk food lacks basic nutrition too. Such unhealthy habits and insufficient levels of nutrition will affect the development of the brain and various other parts of the body. </a:t>
            </a:r>
            <a:endParaRPr lang="ro-RO" sz="2000" b="0" i="0" dirty="0">
              <a:effectLst/>
              <a:latin typeface="Proxima Nova"/>
            </a:endParaRPr>
          </a:p>
        </p:txBody>
      </p:sp>
      <p:sp>
        <p:nvSpPr>
          <p:cNvPr id="4" name="Dreptunghi 3">
            <a:extLst>
              <a:ext uri="{FF2B5EF4-FFF2-40B4-BE49-F238E27FC236}">
                <a16:creationId xmlns:a16="http://schemas.microsoft.com/office/drawing/2014/main" xmlns="" id="{521AAAC9-4C10-26C1-FA47-698B99F20B53}"/>
              </a:ext>
            </a:extLst>
          </p:cNvPr>
          <p:cNvSpPr/>
          <p:nvPr/>
        </p:nvSpPr>
        <p:spPr>
          <a:xfrm>
            <a:off x="15594" y="5067765"/>
            <a:ext cx="6399565"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i="0" cap="none" spc="0" dirty="0">
                <a:ln/>
                <a:solidFill>
                  <a:schemeClr val="accent4"/>
                </a:solidFill>
                <a:effectLst/>
                <a:latin typeface="Muli"/>
              </a:rPr>
              <a:t>As a result, nutritionists do not </a:t>
            </a:r>
            <a:r>
              <a:rPr lang="en-US" sz="2400" b="1" i="0" cap="none" spc="0" dirty="0" err="1">
                <a:ln/>
                <a:solidFill>
                  <a:schemeClr val="accent4"/>
                </a:solidFill>
                <a:effectLst/>
                <a:latin typeface="Muli"/>
              </a:rPr>
              <a:t>favour</a:t>
            </a:r>
            <a:r>
              <a:rPr lang="en-US" sz="2400" b="1" i="0" cap="none" spc="0" dirty="0">
                <a:ln/>
                <a:solidFill>
                  <a:schemeClr val="accent4"/>
                </a:solidFill>
                <a:effectLst/>
                <a:latin typeface="Muli"/>
              </a:rPr>
              <a:t> intake of processed foods in excess due to their ill effects on a body’s growth and development.</a:t>
            </a:r>
            <a:endParaRPr lang="ro-RO" sz="2400" b="1" cap="none" spc="0" dirty="0">
              <a:ln/>
              <a:solidFill>
                <a:schemeClr val="accent4"/>
              </a:solidFill>
              <a:effectLst/>
            </a:endParaRPr>
          </a:p>
        </p:txBody>
      </p:sp>
      <p:pic>
        <p:nvPicPr>
          <p:cNvPr id="7" name="Imagine 6">
            <a:extLst>
              <a:ext uri="{FF2B5EF4-FFF2-40B4-BE49-F238E27FC236}">
                <a16:creationId xmlns:a16="http://schemas.microsoft.com/office/drawing/2014/main" xmlns="" id="{4335DD13-6CD9-CBDC-600F-0072E668274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83606" y="909351"/>
            <a:ext cx="5892800" cy="5039298"/>
          </a:xfrm>
          <a:prstGeom prst="rect">
            <a:avLst/>
          </a:prstGeom>
        </p:spPr>
      </p:pic>
    </p:spTree>
    <p:extLst>
      <p:ext uri="{BB962C8B-B14F-4D97-AF65-F5344CB8AC3E}">
        <p14:creationId xmlns:p14="http://schemas.microsoft.com/office/powerpoint/2010/main" xmlns="" val="298302236"/>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1328</Words>
  <Application>Microsoft Office PowerPoint</Application>
  <PresentationFormat>Custom</PresentationFormat>
  <Paragraphs>112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Temă Office</vt:lpstr>
      <vt:lpstr>FAST FOOD  VS HEALTHY FOOD</vt:lpstr>
      <vt:lpstr>Introduction </vt:lpstr>
      <vt:lpstr>Healthy food and fast food differ in their effect on health </vt:lpstr>
      <vt:lpstr>Impact of Food Advertising on Childhood Obesity </vt:lpstr>
      <vt:lpstr>Slide 5</vt:lpstr>
      <vt:lpstr>Slide 6</vt:lpstr>
      <vt:lpstr>Slide 7</vt:lpstr>
      <vt:lpstr>Slide 8</vt:lpstr>
      <vt:lpstr>Fast food is of negligible health benefits.  In the short run, it may satisfy hunger, but results are less favourable in the long run.</vt:lpstr>
      <vt:lpstr>Healty food</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Radu-Mihail Pintilie</dc:creator>
  <cp:lastModifiedBy>V</cp:lastModifiedBy>
  <cp:revision>36</cp:revision>
  <dcterms:created xsi:type="dcterms:W3CDTF">2022-05-26T21:02:03Z</dcterms:created>
  <dcterms:modified xsi:type="dcterms:W3CDTF">2022-07-05T08:51:19Z</dcterms:modified>
</cp:coreProperties>
</file>