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3" r:id="rId2"/>
    <p:sldId id="264" r:id="rId3"/>
    <p:sldId id="257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-560" y="-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1917EC-CE30-4C42-B2AA-9E260B941268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B4E88-7B77-4D30-9D54-102990D2A824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50650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B45B4F05-506D-4313-96DE-BDE23108B3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xmlns="" id="{FB0941F4-37B9-4015-BA73-750B1ECAF4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xmlns="" id="{D4045B12-CDC3-4D95-B105-9B1E7FA0E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xmlns="" id="{9197FF70-9C59-4250-8F81-9D5FB0D74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xmlns="" id="{53DD24E0-1EDF-4A91-BC2C-A16996C6F8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732025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2BDFC7BB-6E4F-4C00-BD29-1C4E72A22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741B516E-C30B-4502-8B40-2CA6CFED09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xmlns="" id="{0F4F13E0-33BD-487A-BEEE-531F7FE34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xmlns="" id="{23C40F59-5C81-4BBC-BF17-649CE3B76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xmlns="" id="{D49FD18B-0A81-452D-B36D-C5AD16C0B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072477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E1D1D0A5-B1F3-40BE-859D-79ECF0526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xmlns="" id="{A24EA913-DF42-4A1C-BA1F-EE871CD4E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xmlns="" id="{1505FEAC-4037-4AA3-AA87-77605D5C2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xmlns="" id="{C711285F-62F1-43C3-9F04-F2EC863A9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xmlns="" id="{FC2F0199-38DF-46D5-9529-3BFD81BB7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71170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DEE1D50A-CF56-470C-930A-73CCA7D18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5EA81646-FE7F-4269-A1EF-E47D3F87D5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xmlns="" id="{A1F57766-D347-4119-8A52-611C98A390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xmlns="" id="{8222796C-EC06-45B3-99E1-D375E6404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xmlns="" id="{E3A01EB8-F45C-4F1E-B75C-FC455D6CC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xmlns="" id="{83D6C954-D3E0-4F6A-97B2-F8783E27E1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973986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D5EE3838-D848-40F0-B661-FAB0A729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xmlns="" id="{7F0E28A6-84D5-481F-BBEB-AFCA567FC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xmlns="" id="{6A7FB723-199D-4517-840F-589A1FA65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xmlns="" id="{60A5C762-1003-42D9-9F41-73B7CFC75B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xmlns="" id="{6B0AA0BB-0B49-402B-8902-1B14A5DD0B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xmlns="" id="{ECC72B06-E970-472A-81E4-12874D101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xmlns="" id="{E954CACB-5145-4260-B3F4-5C9AB7082F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xmlns="" id="{B6F157F9-FBDA-4255-83B4-D85B80263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879588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F1A34654-2EDF-4A15-8982-7835C5C3F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xmlns="" id="{448F3B5C-6766-4B1C-AE74-B5D8FB9C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xmlns="" id="{4F0A72C9-E8E1-443C-BEE3-F0FB586E8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xmlns="" id="{D6A5D900-BED0-4562-8FCA-62FC5253E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885460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xmlns="" id="{A87E8391-75BB-4FF3-92F5-0DDEB1C3A4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xmlns="" id="{0AEA8954-59F9-4507-8D71-6E14EFFCA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xmlns="" id="{47699761-866D-4450-9712-E40AE3942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20463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A867FD34-F2E5-4EE6-85EC-CD72902A7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8F79D983-8C2D-4368-AEC7-26EF8195A6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xmlns="" id="{BECAA3D8-A9F7-4A34-AA91-F4AC13E465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xmlns="" id="{CE9DE395-A5D1-4733-8F4E-C37F5DC1E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xmlns="" id="{E09DFD7F-22F0-4F93-B28C-564DF527E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xmlns="" id="{08294316-D133-430B-9433-C454167A3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449103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5AAC731B-672A-405A-9453-5B417FFED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xmlns="" id="{363D6FEE-D04E-407B-9472-AA5A96DBFF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xmlns="" id="{966E2A38-744E-48F3-9B82-99A65967BE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xmlns="" id="{9717B922-2F4C-4C0D-8F49-488D19F39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xmlns="" id="{A00F1EF0-3801-473B-9EF3-F7E3DAA77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xmlns="" id="{18AC8B0E-238D-4156-A629-1EEEDF4A2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1005001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4FBF9866-EEB3-488A-A89A-052FDED61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xmlns="" id="{DD78CA48-34BC-40E4-8E46-833AD89D2D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xmlns="" id="{77E18E41-E440-4910-884F-D6D762561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xmlns="" id="{3D111773-EFD0-45E4-8B34-012FFD3E0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xmlns="" id="{97FAA16C-14E4-4F35-8413-B3886C748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16410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xmlns="" id="{31CD5F58-1251-408A-A0F1-F014E5CD25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xmlns="" id="{97F7B4F3-B88B-4F14-94B2-A8CF7EC211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xmlns="" id="{42E738D6-9370-4F8E-9E32-2B54777C0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xmlns="" id="{36CB5E51-A768-4D16-B171-1CBD8065A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xmlns="" id="{45842517-8B70-46C0-89C7-B2DB1BA08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295976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xmlns="" id="{DAEAAE7A-94DA-4017-A409-17D2915A8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xmlns="" id="{1F642F35-A4AD-4282-9BD4-17A7E9B534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xmlns="" id="{C0CC1E57-817D-44F3-B43E-CF3B625983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1F8BD-9F51-454A-92B0-3E0C9448CAAE}" type="datetimeFigureOut">
              <a:rPr lang="ro-RO" smtClean="0"/>
              <a:pPr/>
              <a:t>04.07.2022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xmlns="" id="{31D65911-2874-4255-B846-6BD66D38C5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xmlns="" id="{B268961F-5165-476A-84AD-D855C1AA4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7016C-BDEC-4183-81B8-0D2D6FD88822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xmlns="" val="3169520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heconversation.com/explainer-what-are-electronic-cigarettes-20849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0DE6A193-4755-479A-BC6F-A7EBCA73BE1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xmlns="" id="{5A55B759-31A7-423C-9BC2-A8BC09FE98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33166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xmlns="" id="{617D17FB-975C-487E-8519-38E547609E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-478"/>
            <a:ext cx="6386947" cy="6858478"/>
          </a:xfrm>
          <a:custGeom>
            <a:avLst/>
            <a:gdLst>
              <a:gd name="connsiteX0" fmla="*/ 433167 w 6386947"/>
              <a:gd name="connsiteY0" fmla="*/ 0 h 6858478"/>
              <a:gd name="connsiteX1" fmla="*/ 2138767 w 6386947"/>
              <a:gd name="connsiteY1" fmla="*/ 0 h 6858478"/>
              <a:gd name="connsiteX2" fmla="*/ 3204995 w 6386947"/>
              <a:gd name="connsiteY2" fmla="*/ 0 h 6858478"/>
              <a:gd name="connsiteX3" fmla="*/ 3210572 w 6386947"/>
              <a:gd name="connsiteY3" fmla="*/ 0 h 6858478"/>
              <a:gd name="connsiteX4" fmla="*/ 6386947 w 6386947"/>
              <a:gd name="connsiteY4" fmla="*/ 6858478 h 6858478"/>
              <a:gd name="connsiteX5" fmla="*/ 1832610 w 6386947"/>
              <a:gd name="connsiteY5" fmla="*/ 6858478 h 6858478"/>
              <a:gd name="connsiteX6" fmla="*/ 433167 w 6386947"/>
              <a:gd name="connsiteY6" fmla="*/ 6858478 h 6858478"/>
              <a:gd name="connsiteX7" fmla="*/ 0 w 6386947"/>
              <a:gd name="connsiteY7" fmla="*/ 6858478 h 6858478"/>
              <a:gd name="connsiteX8" fmla="*/ 0 w 6386947"/>
              <a:gd name="connsiteY8" fmla="*/ 478 h 6858478"/>
              <a:gd name="connsiteX9" fmla="*/ 433167 w 6386947"/>
              <a:gd name="connsiteY9" fmla="*/ 478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386947" h="6858478">
                <a:moveTo>
                  <a:pt x="433167" y="0"/>
                </a:moveTo>
                <a:lnTo>
                  <a:pt x="2138767" y="0"/>
                </a:lnTo>
                <a:lnTo>
                  <a:pt x="3204995" y="0"/>
                </a:lnTo>
                <a:lnTo>
                  <a:pt x="3210572" y="0"/>
                </a:lnTo>
                <a:lnTo>
                  <a:pt x="6386947" y="6858478"/>
                </a:lnTo>
                <a:lnTo>
                  <a:pt x="1832610" y="6858478"/>
                </a:lnTo>
                <a:lnTo>
                  <a:pt x="433167" y="6858478"/>
                </a:lnTo>
                <a:lnTo>
                  <a:pt x="0" y="6858478"/>
                </a:lnTo>
                <a:lnTo>
                  <a:pt x="0" y="478"/>
                </a:lnTo>
                <a:lnTo>
                  <a:pt x="433167" y="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xmlns="" id="{562FECB1-C5FA-4E6F-98CA-AE65D1F7B3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56" y="3993681"/>
            <a:ext cx="4057840" cy="224942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 marL="0" marR="0" lvl="0" indent="0"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kumimoji="0" lang="en-US" altLang="ro-RO" sz="3800" b="0" i="0" u="none" strike="noStrike" cap="none" normalizeH="0" baseline="0" dirty="0">
                <a:ln>
                  <a:noFill/>
                </a:ln>
                <a:effectLst/>
                <a:latin typeface="Albertus MT" panose="020E0602030304020304" pitchFamily="34" charset="0"/>
                <a:ea typeface="+mj-ea"/>
                <a:cs typeface="+mj-cs"/>
              </a:rPr>
              <a:t>TOBACCO AND THE CONSEQUENCES ON THE HUMAN ORGANISM </a:t>
            </a:r>
          </a:p>
        </p:txBody>
      </p:sp>
      <p:pic>
        <p:nvPicPr>
          <p:cNvPr id="2" name="Imagine 1">
            <a:extLst>
              <a:ext uri="{FF2B5EF4-FFF2-40B4-BE49-F238E27FC236}">
                <a16:creationId xmlns:a16="http://schemas.microsoft.com/office/drawing/2014/main" xmlns="" id="{EEE60ED0-BF75-4950-B675-8E34FFCD9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2513" y="443036"/>
            <a:ext cx="6665562" cy="1356581"/>
          </a:xfrm>
          <a:prstGeom prst="rect">
            <a:avLst/>
          </a:prstGeom>
        </p:spPr>
      </p:pic>
      <p:pic>
        <p:nvPicPr>
          <p:cNvPr id="14" name="Imagine 13" descr="O imagine care conține text, miniatură&#10;&#10;Descriere generată automat">
            <a:extLst>
              <a:ext uri="{FF2B5EF4-FFF2-40B4-BE49-F238E27FC236}">
                <a16:creationId xmlns:a16="http://schemas.microsoft.com/office/drawing/2014/main" xmlns="" id="{9C004A52-ECD2-40FE-B595-607737F171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24" b="8820"/>
          <a:stretch/>
        </p:blipFill>
        <p:spPr>
          <a:xfrm>
            <a:off x="7387077" y="2621714"/>
            <a:ext cx="3711428" cy="3621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22675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3A5541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E2D2D243-2C4C-4BAA-BA68-98D47EEE4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Albertus MT" panose="020E0602030304020304" pitchFamily="34" charset="0"/>
              </a:rPr>
              <a:t>TOBACCO</a:t>
            </a:r>
            <a:br>
              <a:rPr lang="en-US">
                <a:solidFill>
                  <a:srgbClr val="FFFFFF"/>
                </a:solidFill>
                <a:latin typeface="Albertus MT" panose="020E0602030304020304" pitchFamily="34" charset="0"/>
              </a:rPr>
            </a:br>
            <a:endParaRPr lang="ro-RO">
              <a:solidFill>
                <a:srgbClr val="FFFFFF"/>
              </a:solidFill>
              <a:latin typeface="Albertus MT" panose="020E0602030304020304" pitchFamily="34" charset="0"/>
            </a:endParaRPr>
          </a:p>
        </p:txBody>
      </p:sp>
      <p:pic>
        <p:nvPicPr>
          <p:cNvPr id="5" name="Imagine 4" descr="O imagine care conține hartă&#10;&#10;Descriere generată automat">
            <a:extLst>
              <a:ext uri="{FF2B5EF4-FFF2-40B4-BE49-F238E27FC236}">
                <a16:creationId xmlns:a16="http://schemas.microsoft.com/office/drawing/2014/main" xmlns="" id="{7F432EC7-1BCD-4272-B6D5-F0D896D205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95" r="-3" b="-3"/>
          <a:stretch/>
        </p:blipFill>
        <p:spPr>
          <a:xfrm>
            <a:off x="327547" y="2454903"/>
            <a:ext cx="7058306" cy="4080254"/>
          </a:xfrm>
          <a:prstGeom prst="rect">
            <a:avLst/>
          </a:prstGeom>
        </p:spPr>
      </p:pic>
      <p:sp>
        <p:nvSpPr>
          <p:cNvPr id="15" name="Rectangle 11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67FB53C0-2E6E-4526-B5F7-382B9FAFA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9405" y="642026"/>
            <a:ext cx="3574654" cy="556422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is obtained by drying, chopping and processing the tobacco leaves. </a:t>
            </a:r>
            <a:endParaRPr lang="ro-RO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Tobacco is a complex mixture of substances.</a:t>
            </a:r>
            <a:endParaRPr lang="ro-RO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most smokers are aware that it contains nicotine, just a few know that it contains 4000 other chemicals, among of which over 40 are carcinogenic.</a:t>
            </a:r>
          </a:p>
          <a:p>
            <a:pPr marL="0" indent="0">
              <a:buNone/>
            </a:pPr>
            <a:endParaRPr lang="ro-RO" sz="20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939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A0118C5-4F8D-4CF4-BADD-53FEACC6C42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Imagine 6" descr="O imagine care conține text, sol&#10;&#10;Descriere generată automat">
            <a:extLst>
              <a:ext uri="{FF2B5EF4-FFF2-40B4-BE49-F238E27FC236}">
                <a16:creationId xmlns:a16="http://schemas.microsoft.com/office/drawing/2014/main" xmlns="" id="{6960D619-7D8F-4EA8-A72C-A22E0CE3A9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" b="13132"/>
          <a:stretch/>
        </p:blipFill>
        <p:spPr>
          <a:xfrm>
            <a:off x="2511713" y="3662808"/>
            <a:ext cx="3634674" cy="2101127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xmlns="" id="{134CC3FF-7AA4-46F4-8B24-2F9383D86D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785511" y="805742"/>
            <a:ext cx="3647770" cy="3193211"/>
            <a:chOff x="1674895" y="1345036"/>
            <a:chExt cx="5428610" cy="4210939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xmlns="" id="{275E42E8-8B96-4FF0-9DCC-7E2084C0FD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xmlns="" id="{78FEA8A4-ED0E-429C-884B-1599153B8F0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CAEBFCD5-5356-4326-8D39-8235A46CD7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95315" y="685805"/>
            <a:ext cx="3624947" cy="3193211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1B67E7A4-1D3D-4AB0-A990-2F4AAF2F0A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0584" y="859808"/>
            <a:ext cx="3543197" cy="2878986"/>
          </a:xfrm>
        </p:spPr>
        <p:txBody>
          <a:bodyPr>
            <a:normAutofit/>
          </a:bodyPr>
          <a:lstStyle/>
          <a:p>
            <a:pPr algn="ctr"/>
            <a:r>
              <a:rPr lang="en-US" sz="3400" b="1" dirty="0">
                <a:solidFill>
                  <a:schemeClr val="bg1"/>
                </a:solidFill>
                <a:latin typeface="Albertus MT" panose="020E0602030304020304" pitchFamily="34" charset="0"/>
              </a:rPr>
              <a:t>Active smoking = inhaling the smoke produce by one’s own cigarette </a:t>
            </a:r>
          </a:p>
        </p:txBody>
      </p:sp>
      <p:grpSp>
        <p:nvGrpSpPr>
          <p:cNvPr id="27" name="Graphic 4">
            <a:extLst>
              <a:ext uri="{FF2B5EF4-FFF2-40B4-BE49-F238E27FC236}">
                <a16:creationId xmlns:a16="http://schemas.microsoft.com/office/drawing/2014/main" xmlns="" id="{5F2AA49C-5AC0-41C7-BFAF-74B8D8293C8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rgbClr val="FFFFFF"/>
          </a:solidFill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88A750A0-64B5-41B2-B525-A914EB40B3A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F8216C77-85C1-4BDC-87A8-7E759332059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471AED48-754E-41AC-9ECC-DB259764470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48005417-D297-404F-82A5-8C4393E85F6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17F942D6-2D0C-4894-81F0-6F81714BA4B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4FAD802E-9670-4B80-876B-3FF64D29A17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838AF437-0BFB-40E4-ADA0-5749919AACB1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F8BC9C3D-CBBE-4D29-9DAC-98B3CAF3977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A7016629-22ED-494E-9205-594895DA95F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xmlns="" id="{BFF3CC1E-0ED4-4599-9B4E-F057769B96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xmlns="" id="{065A4B3A-F9A7-4FA6-A7F3-EA08E0BA15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xmlns="" id="{783B6A14-A56D-4B95-8395-89CF53A09BF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xmlns="" id="{49F0868B-B193-43B6-BB1E-1FF72993EAA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42" name="Graphic 4">
            <a:extLst>
              <a:ext uri="{FF2B5EF4-FFF2-40B4-BE49-F238E27FC236}">
                <a16:creationId xmlns:a16="http://schemas.microsoft.com/office/drawing/2014/main" xmlns="" id="{BB32367D-C4F2-49D5-A586-298C7CA821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GrpSpPr>
        <p:grpSpPr>
          <a:xfrm>
            <a:off x="4689048" y="2335801"/>
            <a:ext cx="849365" cy="849366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xmlns="" id="{E1FF7EE7-ACA2-4BFF-BA75-7FAE93FBB61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xmlns="" id="{8647462E-B5E8-4F02-A1E4-BD0380A224F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xmlns="" id="{412CE109-6153-414A-B2D6-C4F9C6FA2E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xmlns="" id="{DAF530F5-D68D-4BC8-8984-F1A8B5DEB6C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xmlns="" id="{2EB69747-F9DD-4B80-B488-D5565D0BC67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xmlns="" id="{73AFB787-B8A4-4269-9DA9-FF4A6603039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xmlns="" id="{6E682D93-25A6-4D91-9A81-3F247BBEE3C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xmlns="" id="{9D5F48B5-53B4-4DA8-B929-6AFF5065898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xmlns="" id="{8CA195A3-2A74-4D13-A1B8-24765E26BF4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xmlns="" id="{B98F1918-C39D-4713-AB21-685A944355C5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xmlns="" id="{33592273-DEE6-42E1-B824-11D54433230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xmlns="" id="{12D6F82B-B619-4D8B-85AE-0E57103BA03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xmlns="" id="{6246C574-90D4-412B-9444-203F7C83CD5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xmlns="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576082CB-91D2-448C-9592-C72EA70590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1651" y="277238"/>
            <a:ext cx="5899225" cy="63035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o-RO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Short term effects:</a:t>
            </a:r>
          </a:p>
          <a:p>
            <a:pPr marL="0" indent="0">
              <a:buNone/>
            </a:pPr>
            <a:r>
              <a:rPr lang="ro-RO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 effects: nicotine has an impact over one’s emotions and state of mind</a:t>
            </a:r>
          </a:p>
          <a:p>
            <a:pPr marL="0" indent="0">
              <a:buNone/>
            </a:pPr>
            <a:r>
              <a:rPr lang="ro-RO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Physical effects: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 blood pressure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Increased heart beat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Weakened immune system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Facial wrinkles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Gastrointestinal effects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Low skin temperature due to the poor peripheric blood circulation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Dry cough, bad breath smell, mouth level infections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Yellow spots on teeth and fingers</a:t>
            </a:r>
          </a:p>
          <a:p>
            <a:pPr marL="0" indent="0">
              <a:buNone/>
            </a:pPr>
            <a:r>
              <a:rPr lang="ro-RO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o-RO" sz="2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o-RO" sz="2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87408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xmlns="" id="{9AA72BD9-2C5A-4EDC-931F-5AA08EACA0F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ine 3" descr="O imagine care conține legumă&#10;&#10;Descriere generată automat">
            <a:extLst>
              <a:ext uri="{FF2B5EF4-FFF2-40B4-BE49-F238E27FC236}">
                <a16:creationId xmlns:a16="http://schemas.microsoft.com/office/drawing/2014/main" xmlns="" id="{3E98C6B2-E243-4ECE-9405-40DCB6F71BB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27" r="17257" b="1"/>
          <a:stretch/>
        </p:blipFill>
        <p:spPr>
          <a:xfrm>
            <a:off x="5760720" y="10"/>
            <a:ext cx="64312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DD3981AC-7B61-4947-BCF3-F7AA7FA385B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423A12BE-DE93-45A6-8DD1-7B4DEADFD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7216" y="386080"/>
            <a:ext cx="3438144" cy="1124712"/>
          </a:xfrm>
        </p:spPr>
        <p:txBody>
          <a:bodyPr anchor="b">
            <a:normAutofit/>
          </a:bodyPr>
          <a:lstStyle/>
          <a:p>
            <a:r>
              <a:rPr lang="ro-RO" sz="2800" b="1" i="0" u="none" strike="noStrike" dirty="0">
                <a:effectLst/>
                <a:latin typeface="Times New Roman" panose="02020603050405020304" pitchFamily="18" charset="0"/>
              </a:rPr>
              <a:t>B. </a:t>
            </a:r>
            <a:r>
              <a:rPr lang="ro-RO" sz="2800" b="1" i="0" u="none" strike="noStrike" dirty="0" err="1">
                <a:effectLst/>
                <a:latin typeface="Times New Roman" panose="02020603050405020304" pitchFamily="18" charset="0"/>
              </a:rPr>
              <a:t>Long</a:t>
            </a:r>
            <a:r>
              <a:rPr lang="ro-RO" sz="2800" b="1" i="0" u="none" strike="noStrike" dirty="0">
                <a:effectLst/>
                <a:latin typeface="Times New Roman" panose="02020603050405020304" pitchFamily="18" charset="0"/>
              </a:rPr>
              <a:t> </a:t>
            </a:r>
            <a:r>
              <a:rPr lang="ro-RO" sz="2800" b="1" i="0" u="none" strike="noStrike" dirty="0" err="1">
                <a:effectLst/>
                <a:latin typeface="Times New Roman" panose="02020603050405020304" pitchFamily="18" charset="0"/>
              </a:rPr>
              <a:t>term</a:t>
            </a:r>
            <a:r>
              <a:rPr lang="ro-RO" sz="2800" b="1" i="0" u="none" strike="noStrike" dirty="0">
                <a:effectLst/>
                <a:latin typeface="Times New Roman" panose="02020603050405020304" pitchFamily="18" charset="0"/>
              </a:rPr>
              <a:t> </a:t>
            </a:r>
            <a:r>
              <a:rPr lang="ro-RO" sz="2800" b="1" i="0" u="none" strike="noStrike" dirty="0" err="1">
                <a:effectLst/>
                <a:latin typeface="Times New Roman" panose="02020603050405020304" pitchFamily="18" charset="0"/>
              </a:rPr>
              <a:t>effects</a:t>
            </a:r>
            <a:r>
              <a:rPr lang="ro-RO" sz="2800" b="1" i="0" u="none" strike="noStrike" dirty="0">
                <a:effectLst/>
                <a:latin typeface="Times New Roman" panose="02020603050405020304" pitchFamily="18" charset="0"/>
              </a:rPr>
              <a:t>:</a:t>
            </a:r>
            <a:br>
              <a:rPr lang="ro-RO" sz="2800" b="1" i="0" u="none" strike="noStrike" dirty="0">
                <a:effectLst/>
                <a:latin typeface="Times New Roman" panose="02020603050405020304" pitchFamily="18" charset="0"/>
              </a:rPr>
            </a:br>
            <a:endParaRPr lang="ro-RO" sz="2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55D4142C-5077-457F-A6AD-3FECFDB3968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7A5F0580-5EE9-419F-96EE-B6529EF6E7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8E09C121-B4A4-482E-A79F-92C319995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2610" y="1291667"/>
            <a:ext cx="5068109" cy="4716076"/>
          </a:xfrm>
        </p:spPr>
        <p:txBody>
          <a:bodyPr anchor="t">
            <a:noAutofit/>
          </a:bodyPr>
          <a:lstStyle/>
          <a:p>
            <a:pPr fontAlgn="base"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o-RO" dirty="0"/>
              <a:t>lung cancer, </a:t>
            </a:r>
            <a:r>
              <a:rPr lang="ro-RO" dirty="0" err="1"/>
              <a:t>mouth</a:t>
            </a:r>
            <a:r>
              <a:rPr lang="ro-RO" dirty="0"/>
              <a:t> cancer, </a:t>
            </a:r>
            <a:r>
              <a:rPr lang="ro-RO" dirty="0" err="1"/>
              <a:t>oesophagus</a:t>
            </a:r>
            <a:r>
              <a:rPr lang="ro-RO" dirty="0"/>
              <a:t> cancer, </a:t>
            </a:r>
            <a:r>
              <a:rPr lang="ro-RO" dirty="0" err="1"/>
              <a:t>pharynx</a:t>
            </a:r>
            <a:r>
              <a:rPr lang="ro-RO" dirty="0"/>
              <a:t> cancer, pancreas cancer, </a:t>
            </a:r>
            <a:r>
              <a:rPr lang="ro-RO" dirty="0" err="1"/>
              <a:t>bladder</a:t>
            </a:r>
            <a:r>
              <a:rPr lang="ro-RO" dirty="0"/>
              <a:t> cancer.</a:t>
            </a:r>
          </a:p>
          <a:p>
            <a:pPr fontAlgn="base"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o-RO" dirty="0" err="1"/>
              <a:t>heart</a:t>
            </a:r>
            <a:r>
              <a:rPr lang="ro-RO" dirty="0"/>
              <a:t> </a:t>
            </a:r>
            <a:r>
              <a:rPr lang="ro-RO" dirty="0" err="1"/>
              <a:t>diseases</a:t>
            </a:r>
            <a:r>
              <a:rPr lang="ro-RO" dirty="0"/>
              <a:t> </a:t>
            </a:r>
          </a:p>
          <a:p>
            <a:pPr fontAlgn="base"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o-RO" dirty="0"/>
              <a:t>ulcer</a:t>
            </a:r>
          </a:p>
          <a:p>
            <a:pPr fontAlgn="base"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ro-RO" dirty="0" err="1"/>
              <a:t>pulmonary</a:t>
            </a:r>
            <a:r>
              <a:rPr lang="ro-RO" dirty="0"/>
              <a:t> </a:t>
            </a:r>
            <a:r>
              <a:rPr lang="ro-RO" dirty="0" err="1"/>
              <a:t>emphysema</a:t>
            </a:r>
            <a:endParaRPr lang="ro-RO" dirty="0"/>
          </a:p>
          <a:p>
            <a:pPr marL="0" indent="0" rtl="0" fontAlgn="base">
              <a:spcBef>
                <a:spcPts val="0"/>
              </a:spcBef>
              <a:spcAft>
                <a:spcPts val="800"/>
              </a:spcAft>
              <a:buNone/>
            </a:pP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xmlns="" val="2488312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59454D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20320FB6-7E22-41E0-B811-590FC50E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576" y="437745"/>
            <a:ext cx="6594189" cy="1776002"/>
          </a:xfrm>
        </p:spPr>
        <p:txBody>
          <a:bodyPr>
            <a:normAutofit fontScale="90000"/>
          </a:bodyPr>
          <a:lstStyle/>
          <a:p>
            <a:r>
              <a:rPr lang="ro-RO" sz="3300" dirty="0">
                <a:solidFill>
                  <a:srgbClr val="FFFFFF"/>
                </a:solidFill>
                <a:latin typeface="Albertus MT" panose="020E0602030304020304" pitchFamily="34" charset="0"/>
              </a:rPr>
              <a:t> </a:t>
            </a:r>
            <a:r>
              <a:rPr lang="en-US" sz="3300" dirty="0">
                <a:solidFill>
                  <a:srgbClr val="FFFFFF"/>
                </a:solidFill>
                <a:latin typeface="Albertus MT" panose="020E0602030304020304" pitchFamily="34" charset="0"/>
              </a:rPr>
              <a:t>Passive smoking – it is specific to the people who live and work in an environment polluted by other’s cigarette smoke</a:t>
            </a:r>
            <a:r>
              <a:rPr lang="ro-RO" sz="2100" dirty="0">
                <a:solidFill>
                  <a:srgbClr val="FFFFFF"/>
                </a:solidFill>
                <a:latin typeface="Albertus MT" panose="020E0602030304020304" pitchFamily="34" charset="0"/>
              </a:rPr>
              <a:t/>
            </a:r>
            <a:br>
              <a:rPr lang="ro-RO" sz="2100" dirty="0">
                <a:solidFill>
                  <a:srgbClr val="FFFFFF"/>
                </a:solidFill>
                <a:latin typeface="Albertus MT" panose="020E0602030304020304" pitchFamily="34" charset="0"/>
              </a:rPr>
            </a:br>
            <a:endParaRPr lang="ro-RO" sz="2100" dirty="0">
              <a:solidFill>
                <a:srgbClr val="FFFFFF"/>
              </a:solidFill>
              <a:latin typeface="Albertus MT" panose="020E0602030304020304" pitchFamily="34" charset="0"/>
            </a:endParaRPr>
          </a:p>
        </p:txBody>
      </p:sp>
      <p:pic>
        <p:nvPicPr>
          <p:cNvPr id="5" name="Imagine 4" descr="O imagine care conține grafice vectoriale, păpușă&#10;&#10;Descriere generată automat">
            <a:extLst>
              <a:ext uri="{FF2B5EF4-FFF2-40B4-BE49-F238E27FC236}">
                <a16:creationId xmlns:a16="http://schemas.microsoft.com/office/drawing/2014/main" xmlns="" id="{228B45DB-B1C6-4F07-B470-F0B4949670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187" r="4587" b="1"/>
          <a:stretch/>
        </p:blipFill>
        <p:spPr>
          <a:xfrm>
            <a:off x="327547" y="2454903"/>
            <a:ext cx="7058306" cy="408025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E46F78D8-7873-4496-B169-EB9641EE30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4"/>
            <a:ext cx="3424739" cy="5239235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b="1" dirty="0"/>
              <a:t>Effects: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Irritations of the nose, the throat and of the chest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Difficulties in breathing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Coughing and sneezing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Eye irritation (red eyes and tears).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Headaches, dizziness and nausea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/>
              <a:t>Concentration disorders.</a:t>
            </a:r>
          </a:p>
          <a:p>
            <a:pPr marL="0" indent="0">
              <a:buNone/>
            </a:pPr>
            <a:r>
              <a:rPr lang="en-US" sz="2400" dirty="0"/>
              <a:t/>
            </a:r>
            <a:br>
              <a:rPr lang="en-US" sz="2400" dirty="0"/>
            </a:br>
            <a:r>
              <a:rPr lang="ro-RO" sz="2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o-RO" sz="2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o-RO" sz="24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6247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6EBF06A5-4173-45DE-87B1-0791E098A3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xmlns="" id="{1318C9AC-F9B9-42EA-BAD7-BCD3BA0B30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954"/>
          <a:stretch/>
        </p:blipFill>
        <p:spPr>
          <a:xfrm>
            <a:off x="5511589" y="523804"/>
            <a:ext cx="6680411" cy="5696039"/>
          </a:xfrm>
          <a:custGeom>
            <a:avLst/>
            <a:gdLst/>
            <a:ahLst/>
            <a:cxnLst/>
            <a:rect l="l" t="t" r="r" b="b"/>
            <a:pathLst>
              <a:path w="6680411" h="5696039">
                <a:moveTo>
                  <a:pt x="3592766" y="0"/>
                </a:moveTo>
                <a:lnTo>
                  <a:pt x="4718262" y="0"/>
                </a:lnTo>
                <a:lnTo>
                  <a:pt x="4718262" y="2"/>
                </a:lnTo>
                <a:lnTo>
                  <a:pt x="6680411" y="2"/>
                </a:lnTo>
                <a:lnTo>
                  <a:pt x="6680411" y="5696022"/>
                </a:lnTo>
                <a:lnTo>
                  <a:pt x="3888773" y="5696022"/>
                </a:lnTo>
                <a:lnTo>
                  <a:pt x="3888773" y="5696039"/>
                </a:lnTo>
                <a:lnTo>
                  <a:pt x="0" y="5696039"/>
                </a:lnTo>
                <a:lnTo>
                  <a:pt x="2763278" y="19"/>
                </a:lnTo>
                <a:lnTo>
                  <a:pt x="3447183" y="19"/>
                </a:lnTo>
                <a:lnTo>
                  <a:pt x="3447183" y="2"/>
                </a:lnTo>
                <a:lnTo>
                  <a:pt x="3592765" y="2"/>
                </a:ln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206E9F47-DC46-4A02-B5DB-26B56C39C97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523805"/>
            <a:ext cx="7800441" cy="5696020"/>
          </a:xfrm>
          <a:custGeom>
            <a:avLst/>
            <a:gdLst>
              <a:gd name="connsiteX0" fmla="*/ 0 w 7800441"/>
              <a:gd name="connsiteY0" fmla="*/ 0 h 5696020"/>
              <a:gd name="connsiteX1" fmla="*/ 7800441 w 7800441"/>
              <a:gd name="connsiteY1" fmla="*/ 0 h 5696020"/>
              <a:gd name="connsiteX2" fmla="*/ 5037161 w 7800441"/>
              <a:gd name="connsiteY2" fmla="*/ 5696020 h 5696020"/>
              <a:gd name="connsiteX3" fmla="*/ 0 w 7800441"/>
              <a:gd name="connsiteY3" fmla="*/ 5696020 h 5696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0441" h="5696020">
                <a:moveTo>
                  <a:pt x="0" y="0"/>
                </a:moveTo>
                <a:lnTo>
                  <a:pt x="7800441" y="0"/>
                </a:lnTo>
                <a:lnTo>
                  <a:pt x="5037161" y="5696020"/>
                </a:lnTo>
                <a:lnTo>
                  <a:pt x="0" y="569602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32C9A705-D517-4FFA-BA74-6DEE9A003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75" y="758758"/>
            <a:ext cx="5894962" cy="1574850"/>
          </a:xfrm>
        </p:spPr>
        <p:txBody>
          <a:bodyPr anchor="ctr">
            <a:noAutofit/>
          </a:bodyPr>
          <a:lstStyle/>
          <a:p>
            <a: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  <a:t/>
            </a:r>
            <a:b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</a:br>
            <a:r>
              <a:rPr lang="ro-RO" sz="4000" dirty="0" err="1">
                <a:solidFill>
                  <a:srgbClr val="FFFFFF"/>
                </a:solidFill>
                <a:latin typeface="Albertus MT" panose="020E0602030304020304" pitchFamily="34" charset="0"/>
              </a:rPr>
              <a:t>Smoking</a:t>
            </a:r>
            <a: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  <a:t> </a:t>
            </a:r>
            <a:r>
              <a:rPr lang="ro-RO" sz="4000" dirty="0" err="1">
                <a:solidFill>
                  <a:srgbClr val="FFFFFF"/>
                </a:solidFill>
                <a:latin typeface="Albertus MT" panose="020E0602030304020304" pitchFamily="34" charset="0"/>
              </a:rPr>
              <a:t>side</a:t>
            </a:r>
            <a: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  <a:t> </a:t>
            </a:r>
            <a:r>
              <a:rPr lang="ro-RO" sz="4000" dirty="0" err="1">
                <a:solidFill>
                  <a:srgbClr val="FFFFFF"/>
                </a:solidFill>
                <a:latin typeface="Albertus MT" panose="020E0602030304020304" pitchFamily="34" charset="0"/>
              </a:rPr>
              <a:t>effects</a:t>
            </a:r>
            <a: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  <a:t>:</a:t>
            </a:r>
            <a:b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</a:br>
            <a: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  <a:t/>
            </a:r>
            <a:b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</a:br>
            <a: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  <a:t/>
            </a:r>
            <a:br>
              <a:rPr lang="ro-RO" sz="4000" dirty="0">
                <a:solidFill>
                  <a:srgbClr val="FFFFFF"/>
                </a:solidFill>
                <a:latin typeface="Albertus MT" panose="020E0602030304020304" pitchFamily="34" charset="0"/>
              </a:rPr>
            </a:br>
            <a:endParaRPr lang="ro-RO" sz="4000" dirty="0">
              <a:solidFill>
                <a:srgbClr val="FFFFFF"/>
              </a:solidFill>
              <a:latin typeface="Albertus MT" panose="020E0602030304020304" pitchFamily="34" charset="0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DA16ACF3-9FC4-42C2-B00E-70A1FFF5A1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2333625"/>
            <a:ext cx="4378452" cy="3543300"/>
          </a:xfrm>
        </p:spPr>
        <p:txBody>
          <a:bodyPr anchor="t"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fires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 pollution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environment pollution with cigarettes buds</a:t>
            </a:r>
          </a:p>
        </p:txBody>
      </p:sp>
    </p:spTree>
    <p:extLst>
      <p:ext uri="{BB962C8B-B14F-4D97-AF65-F5344CB8AC3E}">
        <p14:creationId xmlns:p14="http://schemas.microsoft.com/office/powerpoint/2010/main" xmlns="" val="38939999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845692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956ED237-C390-45F6-93E7-335DCEAB5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>
            <a:normAutofit/>
          </a:bodyPr>
          <a:lstStyle/>
          <a:p>
            <a:r>
              <a:rPr lang="en-US" sz="3700" b="1" i="0">
                <a:solidFill>
                  <a:srgbClr val="FFFFFF"/>
                </a:solidFill>
                <a:effectLst/>
                <a:latin typeface="Merriweather" panose="020B0604020202020204" pitchFamily="2" charset="-18"/>
              </a:rPr>
              <a:t>Electronic cigarette use among 14- to 17-year-olds in Europe</a:t>
            </a:r>
            <a:endParaRPr lang="ro-RO" sz="3700">
              <a:solidFill>
                <a:srgbClr val="FFFFFF"/>
              </a:solidFill>
            </a:endParaRPr>
          </a:p>
        </p:txBody>
      </p:sp>
      <p:pic>
        <p:nvPicPr>
          <p:cNvPr id="5" name="Imagine 4" descr="O imagine care conține persoană, produs cosmetic&#10;&#10;Descriere generată automat">
            <a:extLst>
              <a:ext uri="{FF2B5EF4-FFF2-40B4-BE49-F238E27FC236}">
                <a16:creationId xmlns:a16="http://schemas.microsoft.com/office/drawing/2014/main" xmlns="" id="{4DF6869F-F9CE-461A-B764-720F6AE0F6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r="1" b="9676"/>
          <a:stretch/>
        </p:blipFill>
        <p:spPr>
          <a:xfrm>
            <a:off x="327547" y="2454903"/>
            <a:ext cx="7058306" cy="4080254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ED363B3E-66F6-493B-98F3-B4C4C36F15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Electronic cigarette (e-cigarette) use has been increasing worldwide among adolescents,1 but with differences between countries. According to a review with studies from 2013 to 2014, e-cigarette ever-use varied from 4.7% in Germany to 38.5% in Romania</a:t>
            </a:r>
            <a:r>
              <a:rPr lang="ro-RO" sz="26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CasetăText 5">
            <a:extLst>
              <a:ext uri="{FF2B5EF4-FFF2-40B4-BE49-F238E27FC236}">
                <a16:creationId xmlns:a16="http://schemas.microsoft.com/office/drawing/2014/main" xmlns="" id="{FA0EFB9E-CE12-42DC-B109-7C744E6D7779}"/>
              </a:ext>
            </a:extLst>
          </p:cNvPr>
          <p:cNvSpPr txBox="1"/>
          <p:nvPr/>
        </p:nvSpPr>
        <p:spPr>
          <a:xfrm>
            <a:off x="4392725" y="6335102"/>
            <a:ext cx="299312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ro-RO" sz="700">
                <a:solidFill>
                  <a:srgbClr val="FFFFFF"/>
                </a:solidFill>
                <a:hlinkClick r:id="rId3" tooltip="http://theconversation.com/explainer-what-are-electronic-cigarettes-2084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Această fotografie</a:t>
            </a:r>
            <a:r>
              <a:rPr lang="ro-RO" sz="700">
                <a:solidFill>
                  <a:srgbClr val="FFFFFF"/>
                </a:solidFill>
              </a:rPr>
              <a:t> de Autor necunoscut este licențiată în condițiile </a:t>
            </a:r>
            <a:r>
              <a:rPr lang="ro-RO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BY-ND</a:t>
            </a:r>
            <a:endParaRPr lang="ro-RO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52463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2E40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F161E644-142D-4402-88C5-01710D943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Albertus MT" panose="020E0602030304020304" pitchFamily="34" charset="0"/>
              </a:rPr>
              <a:t>What Is Vaping?</a:t>
            </a:r>
            <a:br>
              <a:rPr lang="en-US">
                <a:solidFill>
                  <a:srgbClr val="FFFFFF"/>
                </a:solidFill>
                <a:latin typeface="Albertus MT" panose="020E0602030304020304" pitchFamily="34" charset="0"/>
              </a:rPr>
            </a:br>
            <a:endParaRPr lang="ro-RO">
              <a:solidFill>
                <a:srgbClr val="FFFFFF"/>
              </a:solidFill>
              <a:latin typeface="Albertus MT" panose="020E06020303040203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36D30126-6314-4A93-B27E-5C66CF7819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4" descr="O imagine care conține text&#10;&#10;Descriere generată automat">
            <a:extLst>
              <a:ext uri="{FF2B5EF4-FFF2-40B4-BE49-F238E27FC236}">
                <a16:creationId xmlns:a16="http://schemas.microsoft.com/office/drawing/2014/main" xmlns="" id="{4A53325C-5D82-490D-9E4E-5324F6343C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92" b="-3"/>
          <a:stretch/>
        </p:blipFill>
        <p:spPr>
          <a:xfrm>
            <a:off x="702382" y="2660287"/>
            <a:ext cx="6308634" cy="364688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14B47C83-D1B0-4C6F-B47F-51A6593F9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9051" y="321732"/>
            <a:ext cx="4103765" cy="6098733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sz="2200">
                <a:solidFill>
                  <a:srgbClr val="FFFFFF"/>
                </a:solidFill>
              </a:rPr>
              <a:t>Vaping entails inhaling aerosolized particles (vapor) produced when a battery-driven heating element heats a glycerin-based liquid that often contains nicotine, flavoring or even illicit drugs. </a:t>
            </a:r>
            <a:endParaRPr lang="ro-RO" sz="22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2200">
                <a:solidFill>
                  <a:srgbClr val="FFFFFF"/>
                </a:solidFill>
              </a:rPr>
              <a:t>Vaping is different than smoking, as smoking requires a combustion reaction, while vaping does not. </a:t>
            </a:r>
            <a:endParaRPr lang="ro-RO" sz="22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2200">
                <a:solidFill>
                  <a:srgbClr val="FFFFFF"/>
                </a:solidFill>
              </a:rPr>
              <a:t>Many people erroneously believe that the chemical process underlying vaping is safer than smoking. </a:t>
            </a:r>
            <a:endParaRPr lang="ro-RO" sz="2200">
              <a:solidFill>
                <a:srgbClr val="FFFFFF"/>
              </a:solidFill>
            </a:endParaRPr>
          </a:p>
          <a:p>
            <a:pPr marL="0" indent="0">
              <a:buNone/>
            </a:pPr>
            <a:r>
              <a:rPr lang="en-US" sz="2200">
                <a:solidFill>
                  <a:srgbClr val="FFFFFF"/>
                </a:solidFill>
              </a:rPr>
              <a:t>Although this is partially true in some instances, there is no question that </a:t>
            </a:r>
            <a:r>
              <a:rPr lang="en-US" sz="2200" b="1">
                <a:solidFill>
                  <a:srgbClr val="FFFFFF"/>
                </a:solidFill>
                <a:latin typeface="Impact" panose="020B0806030902050204" pitchFamily="34" charset="0"/>
              </a:rPr>
              <a:t>vaping is bad for your health</a:t>
            </a:r>
            <a:r>
              <a:rPr lang="en-US" sz="2200">
                <a:solidFill>
                  <a:srgbClr val="FFFFFF"/>
                </a:solidFill>
              </a:rPr>
              <a:t>.</a:t>
            </a:r>
            <a:endParaRPr lang="ro-RO" sz="2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320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18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3D7D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143E0D3D-D610-4ACD-8716-845E09B19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rmAutofit/>
          </a:bodyPr>
          <a:lstStyle/>
          <a:p>
            <a:pPr algn="ctr"/>
            <a:r>
              <a:rPr lang="en-US" sz="3700" dirty="0">
                <a:solidFill>
                  <a:srgbClr val="FFFFFF"/>
                </a:solidFill>
                <a:latin typeface="Albertus MT" panose="020E0602030304020304" pitchFamily="34" charset="0"/>
              </a:rPr>
              <a:t>What Makes Teen Vaping </a:t>
            </a:r>
            <a:r>
              <a:rPr lang="ro-RO" sz="3700" dirty="0">
                <a:solidFill>
                  <a:srgbClr val="FFFFFF"/>
                </a:solidFill>
                <a:latin typeface="Albertus MT" panose="020E0602030304020304" pitchFamily="34" charset="0"/>
              </a:rPr>
              <a:t/>
            </a:r>
            <a:br>
              <a:rPr lang="ro-RO" sz="3700" dirty="0">
                <a:solidFill>
                  <a:srgbClr val="FFFFFF"/>
                </a:solidFill>
                <a:latin typeface="Albertus MT" panose="020E0602030304020304" pitchFamily="34" charset="0"/>
              </a:rPr>
            </a:br>
            <a:r>
              <a:rPr lang="en-US" sz="3700" dirty="0">
                <a:solidFill>
                  <a:srgbClr val="FFFFFF"/>
                </a:solidFill>
                <a:latin typeface="Albertus MT" panose="020E0602030304020304" pitchFamily="34" charset="0"/>
              </a:rPr>
              <a:t>So Popular?</a:t>
            </a:r>
            <a:br>
              <a:rPr lang="en-US" sz="3700" dirty="0">
                <a:solidFill>
                  <a:srgbClr val="FFFFFF"/>
                </a:solidFill>
                <a:latin typeface="Albertus MT" panose="020E0602030304020304" pitchFamily="34" charset="0"/>
              </a:rPr>
            </a:br>
            <a:endParaRPr lang="ro-RO" sz="3700" dirty="0">
              <a:solidFill>
                <a:srgbClr val="FFFFFF"/>
              </a:solidFill>
              <a:latin typeface="Albertus MT" panose="020E0602030304020304" pitchFamily="34" charset="0"/>
            </a:endParaRPr>
          </a:p>
        </p:txBody>
      </p:sp>
      <p:sp>
        <p:nvSpPr>
          <p:cNvPr id="58" name="Rectangle 20">
            <a:extLst>
              <a:ext uri="{FF2B5EF4-FFF2-40B4-BE49-F238E27FC236}">
                <a16:creationId xmlns:a16="http://schemas.microsoft.com/office/drawing/2014/main" xmlns="" id="{36D30126-6314-4A93-B27E-5C66CF7819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4" descr="O imagine care conține text&#10;&#10;Descriere generată automat">
            <a:extLst>
              <a:ext uri="{FF2B5EF4-FFF2-40B4-BE49-F238E27FC236}">
                <a16:creationId xmlns:a16="http://schemas.microsoft.com/office/drawing/2014/main" xmlns="" id="{D67D2FF5-5BA5-4616-A8BA-FC1E480509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6744" y="3236440"/>
            <a:ext cx="6579910" cy="2494581"/>
          </a:xfrm>
          <a:prstGeom prst="rect">
            <a:avLst/>
          </a:prstGeom>
        </p:spPr>
      </p:pic>
      <p:sp>
        <p:nvSpPr>
          <p:cNvPr id="59" name="Rectangle 22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8ED4103A-B235-4C0F-9240-5435445C5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sz="2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Many teenagers (and adults) erroneously believe that vaping nicotine is safer than smoking cigarettes, and e-cigarette and vape pen manufacturers have pushed this misperception to profit enormously. </a:t>
            </a:r>
            <a:endParaRPr lang="ro-RO" sz="22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of designers market eye-catching devices that appeal to teenagers. </a:t>
            </a:r>
            <a:endParaRPr lang="ro-RO" sz="22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fact remains that vaping, even without nicotine or illicit drugs, has no positive health benefits and poses substantial risks.</a:t>
            </a:r>
            <a:endParaRPr lang="ro-RO" sz="22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4264540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FF9B822F-893E-44C8-963C-64F50ACECBB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xmlns="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EBF87945-A001-489F-9D9B-7D9435F0B9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4FAD006E-020E-416D-9705-CBE04482D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216"/>
            <a:ext cx="10515600" cy="1325563"/>
          </a:xfrm>
        </p:spPr>
        <p:txBody>
          <a:bodyPr>
            <a:normAutofit/>
          </a:bodyPr>
          <a:lstStyle/>
          <a:p>
            <a:r>
              <a:rPr lang="en-US" b="1" i="0">
                <a:solidFill>
                  <a:schemeClr val="bg1"/>
                </a:solidFill>
                <a:effectLst/>
                <a:latin typeface="Albertus MT" panose="020E0602030304020304" pitchFamily="34" charset="0"/>
              </a:rPr>
              <a:t>Is Vaping Better than Smoking Cigarettes?</a:t>
            </a:r>
            <a:br>
              <a:rPr lang="en-US" b="1" i="0">
                <a:solidFill>
                  <a:schemeClr val="bg1"/>
                </a:solidFill>
                <a:effectLst/>
                <a:latin typeface="Albertus MT" panose="020E0602030304020304" pitchFamily="34" charset="0"/>
              </a:rPr>
            </a:br>
            <a:endParaRPr lang="ro-RO">
              <a:solidFill>
                <a:schemeClr val="bg1"/>
              </a:solidFill>
              <a:latin typeface="Albertus MT" panose="020E0602030304020304" pitchFamily="34" charset="0"/>
            </a:endParaRPr>
          </a:p>
        </p:txBody>
      </p:sp>
      <p:pic>
        <p:nvPicPr>
          <p:cNvPr id="5" name="Imagine 4" descr="O imagine care conține text&#10;&#10;Descriere generată automat">
            <a:extLst>
              <a:ext uri="{FF2B5EF4-FFF2-40B4-BE49-F238E27FC236}">
                <a16:creationId xmlns:a16="http://schemas.microsoft.com/office/drawing/2014/main" xmlns="" id="{5A976472-E4A4-44DF-BDE2-18CE998342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6530" b="2999"/>
          <a:stretch/>
        </p:blipFill>
        <p:spPr>
          <a:xfrm>
            <a:off x="841248" y="2516777"/>
            <a:ext cx="6236208" cy="3660185"/>
          </a:xfrm>
          <a:prstGeom prst="rect">
            <a:avLst/>
          </a:prstGeom>
        </p:spPr>
      </p:pic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41997657-6FD7-4579-8FB7-0F7A531175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4865" y="2386585"/>
            <a:ext cx="4621161" cy="4123944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most cases, vaping is not better than smoking cigarettes. </a:t>
            </a:r>
            <a:endParaRPr lang="ro-RO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suggests that vaping, even if nicotine or illicit drugs are not present in the vapor, predisposes teenagers to future addictive behaviors. </a:t>
            </a:r>
            <a:endParaRPr lang="ro-RO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recent study of college students found that e-cigarette use is also significantly associated with illicit drug use and mental health problems.</a:t>
            </a:r>
            <a:endParaRPr lang="ro-RO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0259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6">
            <a:extLst>
              <a:ext uri="{FF2B5EF4-FFF2-40B4-BE49-F238E27FC236}">
                <a16:creationId xmlns:a16="http://schemas.microsoft.com/office/drawing/2014/main" xmlns="" id="{4038CB10-1F5C-4D54-9DF7-12586DE5B0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xmlns="" id="{8798A6BE-1070-4768-A3E1-B3EA95D0F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516804"/>
            <a:ext cx="6594189" cy="1625210"/>
          </a:xfrm>
        </p:spPr>
        <p:txBody>
          <a:bodyPr>
            <a:normAutofit/>
          </a:bodyPr>
          <a:lstStyle/>
          <a:p>
            <a:r>
              <a:rPr lang="ro-RO" b="1" i="0">
                <a:solidFill>
                  <a:srgbClr val="FFFFFF"/>
                </a:solidFill>
                <a:effectLst/>
                <a:latin typeface="Roboto" panose="02000000000000000000" pitchFamily="2" charset="0"/>
              </a:rPr>
              <a:t>Dangers of Teen Vaping</a:t>
            </a:r>
            <a:br>
              <a:rPr lang="ro-RO" b="1" i="0">
                <a:solidFill>
                  <a:srgbClr val="FFFFFF"/>
                </a:solidFill>
                <a:effectLst/>
                <a:latin typeface="Roboto" panose="02000000000000000000" pitchFamily="2" charset="0"/>
              </a:rPr>
            </a:br>
            <a:endParaRPr lang="ro-RO">
              <a:solidFill>
                <a:srgbClr val="FFFFFF"/>
              </a:solidFill>
            </a:endParaRPr>
          </a:p>
        </p:txBody>
      </p:sp>
      <p:sp>
        <p:nvSpPr>
          <p:cNvPr id="23" name="Rectangle 18">
            <a:extLst>
              <a:ext uri="{FF2B5EF4-FFF2-40B4-BE49-F238E27FC236}">
                <a16:creationId xmlns:a16="http://schemas.microsoft.com/office/drawing/2014/main" xmlns="" id="{36D30126-6314-4A93-B27E-5C66CF7819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29184" y="2432305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xmlns="" id="{637F90C7-E193-4999-8FA5-60AFDF5266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917" r="2" b="12420"/>
          <a:stretch/>
        </p:blipFill>
        <p:spPr>
          <a:xfrm>
            <a:off x="702365" y="2660287"/>
            <a:ext cx="6308667" cy="364688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73ED6512-6858-4552-B699-9A97FE9A4EA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D7A99FA4-664B-4885-9EF4-C55A2B8CA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29319" y="917725"/>
            <a:ext cx="3424739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risks of vaping have been clearly identified in recent years. </a:t>
            </a:r>
            <a:endParaRPr lang="ro-RO" sz="19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Vaping is associated with future nicotine and illicit drug use. </a:t>
            </a:r>
            <a:endParaRPr lang="ro-RO" sz="19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extremely popular JUUL e-cigarette holds about 72% of the vape pen market and offers a wide variety of enticing flavors. </a:t>
            </a:r>
            <a:endParaRPr lang="ro-RO" sz="19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JUUL cartridge contains as much nicotine as one pack of 20 cigarettes. </a:t>
            </a:r>
            <a:endParaRPr lang="ro-RO" sz="19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190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vape pens have also been shown to contain heavy metals and chemicals that are associated with cancer.</a:t>
            </a:r>
            <a:endParaRPr lang="ro-RO" sz="190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49731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xmlns="" id="{9DCFEDA8-0C11-46F5-B45C-4F572E0C8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7256" y="0"/>
            <a:ext cx="6172200" cy="904672"/>
          </a:xfrm>
        </p:spPr>
        <p:txBody>
          <a:bodyPr>
            <a:normAutofit/>
          </a:bodyPr>
          <a:lstStyle/>
          <a:p>
            <a:pPr algn="ctr"/>
            <a:r>
              <a:rPr lang="ro-RO" dirty="0" err="1"/>
              <a:t>Conclusion</a:t>
            </a:r>
            <a:endParaRPr lang="ro-RO" dirty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xmlns="" id="{0D86CA53-F4E3-439F-A7FB-6B1FF5EC1A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5" r="1133" b="-1"/>
          <a:stretch/>
        </p:blipFill>
        <p:spPr>
          <a:xfrm>
            <a:off x="20" y="10"/>
            <a:ext cx="4639713" cy="6857990"/>
          </a:xfrm>
          <a:prstGeom prst="rect">
            <a:avLst/>
          </a:prstGeom>
        </p:spPr>
      </p:pic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xmlns="" id="{2AAC22AC-7F96-4E38-BDCF-F287772AAB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9939" y="570271"/>
            <a:ext cx="6856589" cy="6027173"/>
          </a:xfrm>
        </p:spPr>
        <p:txBody>
          <a:bodyPr>
            <a:noAutofit/>
          </a:bodyPr>
          <a:lstStyle/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US" sz="2100" dirty="0"/>
              <a:t>Both smoking and vaping have side effects and risks. Scientists do not fully understand the long-term health effects of electronic cigarettes (e-cigarettes) yet, but the science indicates that they are not a safe alternative to smoking.</a:t>
            </a:r>
            <a:endParaRPr lang="ro-RO" sz="2100" dirty="0"/>
          </a:p>
          <a:p>
            <a:pPr marL="514350" indent="-514350">
              <a:buAutoNum type="arabicPeriod"/>
            </a:pPr>
            <a:r>
              <a:rPr lang="en-US" sz="2100" dirty="0"/>
              <a:t>The e-liquid typically contains humectants and </a:t>
            </a:r>
            <a:r>
              <a:rPr lang="en-US" sz="2100" dirty="0" err="1"/>
              <a:t>flavourings</a:t>
            </a:r>
            <a:r>
              <a:rPr lang="en-US" sz="2100" dirty="0"/>
              <a:t>, with or without nicotine; once </a:t>
            </a:r>
            <a:r>
              <a:rPr lang="en-US" sz="2100" dirty="0" err="1"/>
              <a:t>vapourised</a:t>
            </a:r>
            <a:r>
              <a:rPr lang="en-US" sz="2100" dirty="0"/>
              <a:t> by the </a:t>
            </a:r>
            <a:r>
              <a:rPr lang="en-US" sz="2100" dirty="0" err="1"/>
              <a:t>atomiser</a:t>
            </a:r>
            <a:r>
              <a:rPr lang="en-US" sz="2100" dirty="0"/>
              <a:t>, the aerosol (</a:t>
            </a:r>
            <a:r>
              <a:rPr lang="en-US" sz="2100" dirty="0" err="1"/>
              <a:t>vapour</a:t>
            </a:r>
            <a:r>
              <a:rPr lang="en-US" sz="2100" dirty="0"/>
              <a:t>) provides a sensation similar to tobacco smoking, but purportedly without harmful effects</a:t>
            </a:r>
            <a:r>
              <a:rPr lang="ro-RO" sz="2100" dirty="0"/>
              <a:t>.</a:t>
            </a:r>
          </a:p>
          <a:p>
            <a:pPr marL="514350" indent="-514350">
              <a:buAutoNum type="arabicPeriod"/>
            </a:pPr>
            <a:r>
              <a:rPr lang="en-US" sz="2100" dirty="0"/>
              <a:t>E-cigarettes contain a large dose of nicotine, a substance known to slow the development of brains in fetuses, children, and teens.</a:t>
            </a:r>
          </a:p>
          <a:p>
            <a:pPr marL="514350" indent="-514350">
              <a:buAutoNum type="arabicPeriod"/>
            </a:pPr>
            <a:r>
              <a:rPr lang="en-US" sz="2100" dirty="0"/>
              <a:t>Smoking leads to disease and disability and harms nearly every organ of the body.</a:t>
            </a:r>
            <a:endParaRPr lang="ro-RO" sz="2100" dirty="0"/>
          </a:p>
          <a:p>
            <a:pPr marL="514350" indent="-514350">
              <a:buAutoNum type="arabicPeriod"/>
            </a:pPr>
            <a:r>
              <a:rPr lang="en-US" sz="2100" dirty="0"/>
              <a:t>Vaping also delivers several dangerous chemicals, including diacetyl, cancer-causing chemicals, heavy metals, and volatile organic compounds (VOCs).</a:t>
            </a:r>
            <a:endParaRPr lang="ro-RO" sz="2100" dirty="0"/>
          </a:p>
        </p:txBody>
      </p:sp>
    </p:spTree>
    <p:extLst>
      <p:ext uri="{BB962C8B-B14F-4D97-AF65-F5344CB8AC3E}">
        <p14:creationId xmlns:p14="http://schemas.microsoft.com/office/powerpoint/2010/main" xmlns="" val="12252757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740</Words>
  <Application>Microsoft Office PowerPoint</Application>
  <PresentationFormat>Custom</PresentationFormat>
  <Paragraphs>64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Temă Office</vt:lpstr>
      <vt:lpstr>Slide 1</vt:lpstr>
      <vt:lpstr>TOBACCO </vt:lpstr>
      <vt:lpstr>Active smoking = inhaling the smoke produce by one’s own cigarette </vt:lpstr>
      <vt:lpstr>B. Long term effects: </vt:lpstr>
      <vt:lpstr> Passive smoking – it is specific to the people who live and work in an environment polluted by other’s cigarette smoke </vt:lpstr>
      <vt:lpstr> Smoking side effects:   </vt:lpstr>
      <vt:lpstr>Electronic cigarette use among 14- to 17-year-olds in Europe</vt:lpstr>
      <vt:lpstr>What Is Vaping? </vt:lpstr>
      <vt:lpstr>What Makes Teen Vaping  So Popular? </vt:lpstr>
      <vt:lpstr>Is Vaping Better than Smoking Cigarettes? </vt:lpstr>
      <vt:lpstr>Dangers of Teen Vaping </vt:lpstr>
      <vt:lpstr>Conclusion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Radu-Mihail Pintilie</dc:creator>
  <cp:lastModifiedBy>V</cp:lastModifiedBy>
  <cp:revision>15</cp:revision>
  <dcterms:created xsi:type="dcterms:W3CDTF">2022-02-27T15:47:33Z</dcterms:created>
  <dcterms:modified xsi:type="dcterms:W3CDTF">2022-07-04T17:51:13Z</dcterms:modified>
</cp:coreProperties>
</file>